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80"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iPvRqketRYFXu0f/7K21mwNxi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7C44C1-C6BA-4F55-AA7B-E15E84457F42}">
  <a:tblStyle styleId="{C87C44C1-C6BA-4F55-AA7B-E15E84457F4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2BB15C8-D466-4EFF-BB9B-B14B054EE95B}"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1039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5" name="Google Shape;14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5" name="Google Shape;15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5"/>
          <p:cNvSpPr>
            <a:spLocks noGrp="1"/>
          </p:cNvSpPr>
          <p:nvPr>
            <p:ph type="pic" idx="2"/>
          </p:nvPr>
        </p:nvSpPr>
        <p:spPr>
          <a:xfrm>
            <a:off x="5183188" y="987425"/>
            <a:ext cx="6172200" cy="4873625"/>
          </a:xfrm>
          <a:prstGeom prst="rect">
            <a:avLst/>
          </a:prstGeom>
          <a:noFill/>
          <a:ln>
            <a:noFill/>
          </a:ln>
        </p:spPr>
      </p:sp>
      <p:sp>
        <p:nvSpPr>
          <p:cNvPr id="72" name="Google Shape;72;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2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30" name="Google Shape;30;p2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3" name="Google Shape;93;p1"/>
          <p:cNvSpPr txBox="1"/>
          <p:nvPr/>
        </p:nvSpPr>
        <p:spPr>
          <a:xfrm>
            <a:off x="1758461" y="2644727"/>
            <a:ext cx="904552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b="1" i="0" u="none" strike="noStrike" cap="none">
                <a:latin typeface="Arial Rounded"/>
                <a:ea typeface="Arial Rounded"/>
                <a:cs typeface="Arial Rounded"/>
                <a:sym typeface="Arial Rounded"/>
              </a:rPr>
              <a:t>TOUR PLANNER</a:t>
            </a:r>
            <a:endParaRPr sz="3200" b="1">
              <a:latin typeface="Arial Rounded"/>
              <a:ea typeface="Arial Rounded"/>
              <a:cs typeface="Arial Rounded"/>
              <a:sym typeface="Arial Rounded"/>
            </a:endParaRPr>
          </a:p>
        </p:txBody>
      </p:sp>
      <p:sp>
        <p:nvSpPr>
          <p:cNvPr id="94" name="Google Shape;94;p1"/>
          <p:cNvSpPr txBox="1"/>
          <p:nvPr/>
        </p:nvSpPr>
        <p:spPr>
          <a:xfrm>
            <a:off x="5099705" y="3783500"/>
            <a:ext cx="2335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Your Tour Our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p:nvPr/>
        </p:nvSpPr>
        <p:spPr>
          <a:xfrm>
            <a:off x="938474" y="485591"/>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Twentieth Century"/>
              <a:buNone/>
            </a:pPr>
            <a:r>
              <a:rPr lang="en-US" sz="2800" b="1" u="sng" dirty="0" err="1">
                <a:solidFill>
                  <a:srgbClr val="3F3F3F"/>
                </a:solidFill>
                <a:latin typeface="Twentieth Century"/>
                <a:ea typeface="Twentieth Century"/>
                <a:cs typeface="Twentieth Century"/>
                <a:sym typeface="Twentieth Century"/>
              </a:rPr>
              <a:t>BenchMark</a:t>
            </a:r>
            <a:r>
              <a:rPr lang="en-US" sz="2800" b="1" u="sng" dirty="0">
                <a:solidFill>
                  <a:srgbClr val="3F3F3F"/>
                </a:solidFill>
                <a:latin typeface="Twentieth Century"/>
                <a:ea typeface="Twentieth Century"/>
                <a:cs typeface="Twentieth Century"/>
                <a:sym typeface="Twentieth Century"/>
              </a:rPr>
              <a:t> Analysis </a:t>
            </a:r>
            <a:r>
              <a:rPr lang="en-US" sz="2800" u="sng" dirty="0">
                <a:solidFill>
                  <a:srgbClr val="3F3F3F"/>
                </a:solidFill>
                <a:latin typeface="Twentieth Century"/>
                <a:ea typeface="Twentieth Century"/>
                <a:cs typeface="Twentieth Century"/>
                <a:sym typeface="Twentieth Century"/>
              </a:rPr>
              <a:t>: Similar Website/ App according to our project.</a:t>
            </a:r>
            <a:endParaRPr sz="1800" dirty="0">
              <a:solidFill>
                <a:schemeClr val="dk1"/>
              </a:solidFill>
              <a:latin typeface="Calibri"/>
              <a:ea typeface="Calibri"/>
              <a:cs typeface="Calibri"/>
              <a:sym typeface="Calibri"/>
            </a:endParaRPr>
          </a:p>
        </p:txBody>
      </p:sp>
      <p:sp>
        <p:nvSpPr>
          <p:cNvPr id="149" name="Google Shape;149;p8"/>
          <p:cNvSpPr txBox="1"/>
          <p:nvPr/>
        </p:nvSpPr>
        <p:spPr>
          <a:xfrm>
            <a:off x="1448356" y="3163780"/>
            <a:ext cx="9674499" cy="149669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Tour suggestion</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Buss ticket</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Hotel book</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rgbClr val="262626"/>
              </a:buClr>
              <a:buSzPts val="1800"/>
              <a:buFont typeface="Arial"/>
              <a:buChar char="•"/>
            </a:pPr>
            <a:r>
              <a:rPr lang="en-US" sz="1800" dirty="0">
                <a:solidFill>
                  <a:srgbClr val="262626"/>
                </a:solidFill>
                <a:latin typeface="Twentieth Century"/>
                <a:ea typeface="Twentieth Century"/>
                <a:cs typeface="Twentieth Century"/>
                <a:sym typeface="Twentieth Century"/>
              </a:rPr>
              <a:t>Travel package recommendation</a:t>
            </a:r>
            <a:endParaRPr sz="1400" dirty="0">
              <a:solidFill>
                <a:srgbClr val="262626"/>
              </a:solidFill>
              <a:latin typeface="Twentieth Century"/>
              <a:ea typeface="Twentieth Century"/>
              <a:cs typeface="Twentieth Century"/>
              <a:sym typeface="Twentieth Century"/>
            </a:endParaRPr>
          </a:p>
          <a:p>
            <a:pPr marL="0" marR="0" lvl="0" indent="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50" name="Google Shape;150;p8"/>
          <p:cNvSpPr txBox="1"/>
          <p:nvPr/>
        </p:nvSpPr>
        <p:spPr>
          <a:xfrm>
            <a:off x="1069145" y="4469574"/>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Limitations:</a:t>
            </a:r>
            <a:endParaRPr sz="1800">
              <a:solidFill>
                <a:schemeClr val="dk1"/>
              </a:solidFill>
              <a:latin typeface="Calibri"/>
              <a:ea typeface="Calibri"/>
              <a:cs typeface="Calibri"/>
              <a:sym typeface="Calibri"/>
            </a:endParaRPr>
          </a:p>
        </p:txBody>
      </p:sp>
      <p:sp>
        <p:nvSpPr>
          <p:cNvPr id="151" name="Google Shape;151;p8"/>
          <p:cNvSpPr txBox="1"/>
          <p:nvPr/>
        </p:nvSpPr>
        <p:spPr>
          <a:xfrm>
            <a:off x="1221545" y="2738833"/>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Similarities:</a:t>
            </a:r>
            <a:endParaRPr sz="1800">
              <a:solidFill>
                <a:schemeClr val="dk1"/>
              </a:solidFill>
              <a:latin typeface="Calibri"/>
              <a:ea typeface="Calibri"/>
              <a:cs typeface="Calibri"/>
              <a:sym typeface="Calibri"/>
            </a:endParaRPr>
          </a:p>
        </p:txBody>
      </p:sp>
      <p:sp>
        <p:nvSpPr>
          <p:cNvPr id="152" name="Google Shape;152;p8"/>
          <p:cNvSpPr txBox="1"/>
          <p:nvPr/>
        </p:nvSpPr>
        <p:spPr>
          <a:xfrm>
            <a:off x="1448356" y="4970549"/>
            <a:ext cx="9674400"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Weather info </a:t>
            </a: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Chat bot</a:t>
            </a:r>
          </a:p>
          <a:p>
            <a:pPr marL="285750" marR="0" lvl="0" indent="-28575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Blog</a:t>
            </a:r>
            <a:endParaRPr sz="1800" dirty="0">
              <a:solidFill>
                <a:schemeClr val="dk1"/>
              </a:solidFill>
              <a:latin typeface="Calibri"/>
              <a:ea typeface="Calibri"/>
              <a:cs typeface="Calibri"/>
              <a:sym typeface="Calibri"/>
            </a:endParaRPr>
          </a:p>
        </p:txBody>
      </p:sp>
      <p:pic>
        <p:nvPicPr>
          <p:cNvPr id="1028" name="Picture 4">
            <a:extLst>
              <a:ext uri="{FF2B5EF4-FFF2-40B4-BE49-F238E27FC236}">
                <a16:creationId xmlns:a16="http://schemas.microsoft.com/office/drawing/2014/main" id="{F1974250-2324-58C0-7676-0A9731619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438" y="1166169"/>
            <a:ext cx="1398808" cy="1417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aphicFrame>
        <p:nvGraphicFramePr>
          <p:cNvPr id="167" name="Google Shape;167;p10"/>
          <p:cNvGraphicFramePr/>
          <p:nvPr/>
        </p:nvGraphicFramePr>
        <p:xfrm>
          <a:off x="-14750" y="1828798"/>
          <a:ext cx="12226425" cy="3759025"/>
        </p:xfrm>
        <a:graphic>
          <a:graphicData uri="http://schemas.openxmlformats.org/drawingml/2006/table">
            <a:tbl>
              <a:tblPr firstRow="1" bandRow="1">
                <a:noFill/>
                <a:tableStyleId>{C87C44C1-C6BA-4F55-AA7B-E15E84457F42}</a:tableStyleId>
              </a:tblPr>
              <a:tblGrid>
                <a:gridCol w="2785400">
                  <a:extLst>
                    <a:ext uri="{9D8B030D-6E8A-4147-A177-3AD203B41FA5}">
                      <a16:colId xmlns:a16="http://schemas.microsoft.com/office/drawing/2014/main" val="20000"/>
                    </a:ext>
                  </a:extLst>
                </a:gridCol>
                <a:gridCol w="1235575">
                  <a:extLst>
                    <a:ext uri="{9D8B030D-6E8A-4147-A177-3AD203B41FA5}">
                      <a16:colId xmlns:a16="http://schemas.microsoft.com/office/drawing/2014/main" val="20001"/>
                    </a:ext>
                  </a:extLst>
                </a:gridCol>
                <a:gridCol w="1352875">
                  <a:extLst>
                    <a:ext uri="{9D8B030D-6E8A-4147-A177-3AD203B41FA5}">
                      <a16:colId xmlns:a16="http://schemas.microsoft.com/office/drawing/2014/main" val="20002"/>
                    </a:ext>
                  </a:extLst>
                </a:gridCol>
                <a:gridCol w="1392700">
                  <a:extLst>
                    <a:ext uri="{9D8B030D-6E8A-4147-A177-3AD203B41FA5}">
                      <a16:colId xmlns:a16="http://schemas.microsoft.com/office/drawing/2014/main" val="20003"/>
                    </a:ext>
                  </a:extLst>
                </a:gridCol>
                <a:gridCol w="1195750">
                  <a:extLst>
                    <a:ext uri="{9D8B030D-6E8A-4147-A177-3AD203B41FA5}">
                      <a16:colId xmlns:a16="http://schemas.microsoft.com/office/drawing/2014/main" val="20004"/>
                    </a:ext>
                  </a:extLst>
                </a:gridCol>
                <a:gridCol w="1329175">
                  <a:extLst>
                    <a:ext uri="{9D8B030D-6E8A-4147-A177-3AD203B41FA5}">
                      <a16:colId xmlns:a16="http://schemas.microsoft.com/office/drawing/2014/main" val="20005"/>
                    </a:ext>
                  </a:extLst>
                </a:gridCol>
                <a:gridCol w="1253625">
                  <a:extLst>
                    <a:ext uri="{9D8B030D-6E8A-4147-A177-3AD203B41FA5}">
                      <a16:colId xmlns:a16="http://schemas.microsoft.com/office/drawing/2014/main" val="20006"/>
                    </a:ext>
                  </a:extLst>
                </a:gridCol>
                <a:gridCol w="1681325">
                  <a:extLst>
                    <a:ext uri="{9D8B030D-6E8A-4147-A177-3AD203B41FA5}">
                      <a16:colId xmlns:a16="http://schemas.microsoft.com/office/drawing/2014/main" val="20007"/>
                    </a:ext>
                  </a:extLst>
                </a:gridCol>
              </a:tblGrid>
              <a:tr h="459250">
                <a:tc>
                  <a:txBody>
                    <a:bodyPr/>
                    <a:lstStyle/>
                    <a:p>
                      <a:pPr marL="0" marR="0" lvl="0" indent="0" algn="ctr" rtl="0">
                        <a:spcBef>
                          <a:spcPts val="0"/>
                        </a:spcBef>
                        <a:spcAft>
                          <a:spcPts val="0"/>
                        </a:spcAft>
                        <a:buNone/>
                      </a:pPr>
                      <a:endParaRPr sz="1800" u="none" strike="noStrike" cap="none">
                        <a:solidFill>
                          <a:schemeClr val="lt1"/>
                        </a:solidFill>
                      </a:endParaRPr>
                    </a:p>
                  </a:txBody>
                  <a:tcPr marL="91450" marR="91450" marT="45725" marB="45725"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ShareTrip</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Booking.com</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Wanderlog</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Kayak</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400" u="none" strike="noStrike" cap="none">
                          <a:solidFill>
                            <a:schemeClr val="lt1"/>
                          </a:solidFill>
                        </a:rPr>
                        <a:t>Urbanaut</a:t>
                      </a:r>
                      <a:endParaRPr sz="1100" u="none" strike="noStrike" cap="none">
                        <a:solidFill>
                          <a:schemeClr val="lt1"/>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b="1" u="none" strike="noStrike" cap="none">
                          <a:latin typeface="Calibri"/>
                          <a:ea typeface="Calibri"/>
                          <a:cs typeface="Calibri"/>
                          <a:sym typeface="Calibri"/>
                        </a:rPr>
                        <a:t>Gozayaan</a:t>
                      </a:r>
                      <a:endParaRPr sz="1100" u="none" strike="noStrike" cap="none">
                        <a:latin typeface="Calibri"/>
                        <a:ea typeface="Calibri"/>
                        <a:cs typeface="Calibri"/>
                        <a:sym typeface="Calibri"/>
                      </a:endParaRPr>
                    </a:p>
                  </a:txBody>
                  <a:tcPr marL="68575" marR="68575" marT="0" marB="0" anchor="ctr"/>
                </a:tc>
                <a:tc>
                  <a:txBody>
                    <a:bodyPr/>
                    <a:lstStyle/>
                    <a:p>
                      <a:pPr marL="0" marR="0" lvl="0" indent="0" algn="ctr" rtl="0">
                        <a:spcBef>
                          <a:spcPts val="0"/>
                        </a:spcBef>
                        <a:spcAft>
                          <a:spcPts val="0"/>
                        </a:spcAft>
                        <a:buNone/>
                      </a:pPr>
                      <a:r>
                        <a:rPr lang="en-US" sz="1800" u="none" strike="noStrike" cap="none"/>
                        <a:t>Tour Planner</a:t>
                      </a:r>
                      <a:endParaRPr/>
                    </a:p>
                  </a:txBody>
                  <a:tcPr marL="91450" marR="91450" marT="45725" marB="45725" anchor="ctr"/>
                </a:tc>
                <a:extLst>
                  <a:ext uri="{0D108BD9-81ED-4DB2-BD59-A6C34878D82A}">
                    <a16:rowId xmlns:a16="http://schemas.microsoft.com/office/drawing/2014/main" val="10000"/>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Tour suggestion</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1"/>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Weather condition</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No</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2"/>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Bus ticket </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3"/>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Hotel ticket</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4"/>
                  </a:ext>
                </a:extLst>
              </a:tr>
              <a:tr h="4592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Reading books while traveling</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No</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5"/>
                  </a:ext>
                </a:extLst>
              </a:tr>
              <a:tr h="397775">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Chatbot</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No</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6"/>
                  </a:ext>
                </a:extLst>
              </a:tr>
              <a:tr h="33555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Travel package recommendation</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b="0" u="none" strike="noStrike" cap="none">
                          <a:solidFill>
                            <a:srgbClr val="262626"/>
                          </a:solidFill>
                          <a:latin typeface="Calibri"/>
                          <a:ea typeface="Calibri"/>
                          <a:cs typeface="Calibri"/>
                          <a:sym typeface="Calibri"/>
                        </a:rPr>
                        <a:t>Yes</a:t>
                      </a:r>
                      <a:endParaRPr/>
                    </a:p>
                  </a:txBody>
                  <a:tcPr marL="68575" marR="68575" marT="0" marB="0" anchor="ctr"/>
                </a:tc>
                <a:extLst>
                  <a:ext uri="{0D108BD9-81ED-4DB2-BD59-A6C34878D82A}">
                    <a16:rowId xmlns:a16="http://schemas.microsoft.com/office/drawing/2014/main" val="10007"/>
                  </a:ext>
                </a:extLst>
              </a:tr>
              <a:tr h="270200">
                <a:tc>
                  <a:txBody>
                    <a:bodyPr/>
                    <a:lstStyle/>
                    <a:p>
                      <a:pPr marL="0" marR="0" lvl="0" indent="0" algn="ctr" rtl="0">
                        <a:lnSpc>
                          <a:spcPct val="107000"/>
                        </a:lnSpc>
                        <a:spcBef>
                          <a:spcPts val="0"/>
                        </a:spcBef>
                        <a:spcAft>
                          <a:spcPts val="0"/>
                        </a:spcAft>
                        <a:buNone/>
                      </a:pPr>
                      <a:r>
                        <a:rPr lang="en-US" sz="1400" b="1" u="none" strike="noStrike" cap="none">
                          <a:solidFill>
                            <a:srgbClr val="262626"/>
                          </a:solidFill>
                          <a:latin typeface="Calibri"/>
                          <a:ea typeface="Calibri"/>
                          <a:cs typeface="Calibri"/>
                          <a:sym typeface="Calibri"/>
                        </a:rPr>
                        <a:t>E-card</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No</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solidFill>
                            <a:srgbClr val="262626"/>
                          </a:solidFill>
                          <a:latin typeface="Calibri"/>
                          <a:ea typeface="Calibri"/>
                          <a:cs typeface="Calibri"/>
                          <a:sym typeface="Calibri"/>
                        </a:rPr>
                        <a:t>Yes</a:t>
                      </a:r>
                      <a:endParaRPr sz="1100" u="none" strike="noStrike" cap="none">
                        <a:solidFill>
                          <a:srgbClr val="262626"/>
                        </a:solidFill>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latin typeface="Calibri"/>
                          <a:ea typeface="Calibri"/>
                          <a:cs typeface="Calibri"/>
                          <a:sym typeface="Calibri"/>
                        </a:rPr>
                        <a:t>Yes</a:t>
                      </a:r>
                      <a:endParaRPr/>
                    </a:p>
                  </a:txBody>
                  <a:tcPr marL="68575" marR="68575" marT="0" marB="0" anchor="ctr"/>
                </a:tc>
                <a:tc>
                  <a:txBody>
                    <a:bodyPr/>
                    <a:lstStyle/>
                    <a:p>
                      <a:pPr marL="0" marR="0" lvl="0" indent="0" algn="ctr" rtl="0">
                        <a:lnSpc>
                          <a:spcPct val="107000"/>
                        </a:lnSpc>
                        <a:spcBef>
                          <a:spcPts val="0"/>
                        </a:spcBef>
                        <a:spcAft>
                          <a:spcPts val="0"/>
                        </a:spcAft>
                        <a:buNone/>
                      </a:pPr>
                      <a:r>
                        <a:rPr lang="en-US" sz="1200" u="none" strike="noStrike" cap="none">
                          <a:latin typeface="Calibri"/>
                          <a:ea typeface="Calibri"/>
                          <a:cs typeface="Calibri"/>
                          <a:sym typeface="Calibri"/>
                        </a:rPr>
                        <a:t>No</a:t>
                      </a:r>
                      <a:endParaRPr/>
                    </a:p>
                  </a:txBody>
                  <a:tcPr marL="68575" marR="68575" marT="0" marB="0" anchor="ctr"/>
                </a:tc>
                <a:extLst>
                  <a:ext uri="{0D108BD9-81ED-4DB2-BD59-A6C34878D82A}">
                    <a16:rowId xmlns:a16="http://schemas.microsoft.com/office/drawing/2014/main" val="10008"/>
                  </a:ext>
                </a:extLst>
              </a:tr>
            </a:tbl>
          </a:graphicData>
        </a:graphic>
      </p:graphicFrame>
      <p:sp>
        <p:nvSpPr>
          <p:cNvPr id="168" name="Google Shape;168;p10"/>
          <p:cNvSpPr txBox="1"/>
          <p:nvPr/>
        </p:nvSpPr>
        <p:spPr>
          <a:xfrm>
            <a:off x="-14750" y="1067596"/>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wentieth Century"/>
                <a:ea typeface="Twentieth Century"/>
                <a:cs typeface="Twentieth Century"/>
                <a:sym typeface="Twentieth Century"/>
              </a:rPr>
              <a:t>BenchMark Analysis </a:t>
            </a:r>
            <a:r>
              <a:rPr lang="en-US" sz="2800" u="sng">
                <a:solidFill>
                  <a:schemeClr val="dk1"/>
                </a:solidFill>
                <a:latin typeface="Twentieth Century"/>
                <a:ea typeface="Twentieth Century"/>
                <a:cs typeface="Twentieth Century"/>
                <a:sym typeface="Twentieth Century"/>
              </a:rPr>
              <a:t>: Comparison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2"/>
          <p:cNvSpPr txBox="1"/>
          <p:nvPr/>
        </p:nvSpPr>
        <p:spPr>
          <a:xfrm>
            <a:off x="503584" y="305617"/>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Survey:</a:t>
            </a:r>
            <a:endParaRPr/>
          </a:p>
        </p:txBody>
      </p:sp>
      <p:pic>
        <p:nvPicPr>
          <p:cNvPr id="174" name="Google Shape;174;p12" descr="Forms response chart. Question title: Please select your gender. Number of responses: 17 responses."/>
          <p:cNvPicPr preferRelativeResize="0"/>
          <p:nvPr/>
        </p:nvPicPr>
        <p:blipFill rotWithShape="1">
          <a:blip r:embed="rId3">
            <a:alphaModFix/>
          </a:blip>
          <a:srcRect/>
          <a:stretch/>
        </p:blipFill>
        <p:spPr>
          <a:xfrm>
            <a:off x="503584" y="1034486"/>
            <a:ext cx="5381260" cy="2263913"/>
          </a:xfrm>
          <a:prstGeom prst="rect">
            <a:avLst/>
          </a:prstGeom>
          <a:noFill/>
          <a:ln>
            <a:noFill/>
          </a:ln>
        </p:spPr>
      </p:pic>
      <p:pic>
        <p:nvPicPr>
          <p:cNvPr id="175" name="Google Shape;175;p12" descr="Forms response chart. Question title: Select your age range. Number of responses: 17 responses."/>
          <p:cNvPicPr preferRelativeResize="0"/>
          <p:nvPr/>
        </p:nvPicPr>
        <p:blipFill rotWithShape="1">
          <a:blip r:embed="rId4">
            <a:alphaModFix/>
          </a:blip>
          <a:srcRect/>
          <a:stretch/>
        </p:blipFill>
        <p:spPr>
          <a:xfrm>
            <a:off x="503584" y="3752574"/>
            <a:ext cx="5839949" cy="2456885"/>
          </a:xfrm>
          <a:prstGeom prst="rect">
            <a:avLst/>
          </a:prstGeom>
          <a:noFill/>
          <a:ln>
            <a:noFill/>
          </a:ln>
        </p:spPr>
      </p:pic>
      <p:cxnSp>
        <p:nvCxnSpPr>
          <p:cNvPr id="176" name="Google Shape;176;p12"/>
          <p:cNvCxnSpPr/>
          <p:nvPr/>
        </p:nvCxnSpPr>
        <p:spPr>
          <a:xfrm>
            <a:off x="6228522" y="1364974"/>
            <a:ext cx="0" cy="4844485"/>
          </a:xfrm>
          <a:prstGeom prst="straightConnector1">
            <a:avLst/>
          </a:prstGeom>
          <a:noFill/>
          <a:ln w="9525" cap="flat" cmpd="sng">
            <a:solidFill>
              <a:srgbClr val="D8D8D8"/>
            </a:solidFill>
            <a:prstDash val="solid"/>
            <a:miter lim="800000"/>
            <a:headEnd type="none" w="sm" len="sm"/>
            <a:tailEnd type="none" w="sm" len="sm"/>
          </a:ln>
        </p:spPr>
      </p:cxnSp>
      <p:pic>
        <p:nvPicPr>
          <p:cNvPr id="177" name="Google Shape;177;p12" descr="Forms response chart. Question title: We are providing the weather info of your selected place when you want to make your tour, do you like this feature ?. Number of responses: 17 responses."/>
          <p:cNvPicPr preferRelativeResize="0"/>
          <p:nvPr/>
        </p:nvPicPr>
        <p:blipFill rotWithShape="1">
          <a:blip r:embed="rId5">
            <a:alphaModFix/>
          </a:blip>
          <a:srcRect/>
          <a:stretch/>
        </p:blipFill>
        <p:spPr>
          <a:xfrm>
            <a:off x="6382225" y="928469"/>
            <a:ext cx="5809775" cy="2634824"/>
          </a:xfrm>
          <a:prstGeom prst="rect">
            <a:avLst/>
          </a:prstGeom>
          <a:noFill/>
          <a:ln>
            <a:noFill/>
          </a:ln>
        </p:spPr>
      </p:pic>
      <p:pic>
        <p:nvPicPr>
          <p:cNvPr id="178" name="Google Shape;178;p12" descr="Forms response chart. Question title: You can read books while travelling from for site for free, do you think this feature should stay ?. Number of responses: 17 responses."/>
          <p:cNvPicPr preferRelativeResize="0"/>
          <p:nvPr/>
        </p:nvPicPr>
        <p:blipFill rotWithShape="1">
          <a:blip r:embed="rId6">
            <a:alphaModFix/>
          </a:blip>
          <a:srcRect/>
          <a:stretch/>
        </p:blipFill>
        <p:spPr>
          <a:xfrm>
            <a:off x="6343533" y="3787216"/>
            <a:ext cx="5829452" cy="2452469"/>
          </a:xfrm>
          <a:prstGeom prst="rect">
            <a:avLst/>
          </a:prstGeom>
          <a:noFill/>
          <a:ln>
            <a:noFill/>
          </a:ln>
        </p:spPr>
      </p:pic>
      <p:cxnSp>
        <p:nvCxnSpPr>
          <p:cNvPr id="179" name="Google Shape;179;p12"/>
          <p:cNvCxnSpPr/>
          <p:nvPr/>
        </p:nvCxnSpPr>
        <p:spPr>
          <a:xfrm>
            <a:off x="503584" y="3752574"/>
            <a:ext cx="4704520" cy="0"/>
          </a:xfrm>
          <a:prstGeom prst="straightConnector1">
            <a:avLst/>
          </a:prstGeom>
          <a:noFill/>
          <a:ln w="9525" cap="flat" cmpd="sng">
            <a:solidFill>
              <a:srgbClr val="D8D8D8"/>
            </a:solidFill>
            <a:prstDash val="solid"/>
            <a:miter lim="800000"/>
            <a:headEnd type="none" w="sm" len="sm"/>
            <a:tailEnd type="none" w="sm" len="sm"/>
          </a:ln>
        </p:spPr>
      </p:cxnSp>
      <p:cxnSp>
        <p:nvCxnSpPr>
          <p:cNvPr id="180" name="Google Shape;180;p12"/>
          <p:cNvCxnSpPr/>
          <p:nvPr/>
        </p:nvCxnSpPr>
        <p:spPr>
          <a:xfrm>
            <a:off x="6506817" y="3787216"/>
            <a:ext cx="5314122" cy="0"/>
          </a:xfrm>
          <a:prstGeom prst="straightConnector1">
            <a:avLst/>
          </a:prstGeom>
          <a:noFill/>
          <a:ln w="9525" cap="flat" cmpd="sng">
            <a:solidFill>
              <a:srgbClr val="D8D8D8"/>
            </a:solidFill>
            <a:prstDash val="solid"/>
            <a:miter lim="800000"/>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p:nvPr/>
        </p:nvSpPr>
        <p:spPr>
          <a:xfrm>
            <a:off x="503584" y="305617"/>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Survey:</a:t>
            </a:r>
            <a:endParaRPr/>
          </a:p>
        </p:txBody>
      </p:sp>
      <p:cxnSp>
        <p:nvCxnSpPr>
          <p:cNvPr id="186" name="Google Shape;186;p13"/>
          <p:cNvCxnSpPr/>
          <p:nvPr/>
        </p:nvCxnSpPr>
        <p:spPr>
          <a:xfrm>
            <a:off x="6228522" y="1364974"/>
            <a:ext cx="0" cy="4844485"/>
          </a:xfrm>
          <a:prstGeom prst="straightConnector1">
            <a:avLst/>
          </a:prstGeom>
          <a:noFill/>
          <a:ln w="9525" cap="flat" cmpd="sng">
            <a:solidFill>
              <a:srgbClr val="D8D8D8"/>
            </a:solidFill>
            <a:prstDash val="solid"/>
            <a:miter lim="800000"/>
            <a:headEnd type="none" w="sm" len="sm"/>
            <a:tailEnd type="none" w="sm" len="sm"/>
          </a:ln>
        </p:spPr>
      </p:cxnSp>
      <p:cxnSp>
        <p:nvCxnSpPr>
          <p:cNvPr id="187" name="Google Shape;187;p13"/>
          <p:cNvCxnSpPr/>
          <p:nvPr/>
        </p:nvCxnSpPr>
        <p:spPr>
          <a:xfrm>
            <a:off x="503584" y="3752574"/>
            <a:ext cx="4704520" cy="0"/>
          </a:xfrm>
          <a:prstGeom prst="straightConnector1">
            <a:avLst/>
          </a:prstGeom>
          <a:noFill/>
          <a:ln w="9525" cap="flat" cmpd="sng">
            <a:solidFill>
              <a:srgbClr val="D8D8D8"/>
            </a:solidFill>
            <a:prstDash val="solid"/>
            <a:miter lim="800000"/>
            <a:headEnd type="none" w="sm" len="sm"/>
            <a:tailEnd type="none" w="sm" len="sm"/>
          </a:ln>
        </p:spPr>
      </p:cxnSp>
      <p:cxnSp>
        <p:nvCxnSpPr>
          <p:cNvPr id="188" name="Google Shape;188;p13"/>
          <p:cNvCxnSpPr/>
          <p:nvPr/>
        </p:nvCxnSpPr>
        <p:spPr>
          <a:xfrm>
            <a:off x="6506817" y="3787216"/>
            <a:ext cx="5314122" cy="0"/>
          </a:xfrm>
          <a:prstGeom prst="straightConnector1">
            <a:avLst/>
          </a:prstGeom>
          <a:noFill/>
          <a:ln w="9525" cap="flat" cmpd="sng">
            <a:solidFill>
              <a:srgbClr val="D8D8D8"/>
            </a:solidFill>
            <a:prstDash val="solid"/>
            <a:miter lim="800000"/>
            <a:headEnd type="none" w="sm" len="sm"/>
            <a:tailEnd type="none" w="sm" len="sm"/>
          </a:ln>
        </p:spPr>
      </p:cxnSp>
      <p:pic>
        <p:nvPicPr>
          <p:cNvPr id="189" name="Google Shape;189;p13" descr="Forms response chart. Question title: You  can buy bus ticket from our site,  do you think this feature should stay ?. Number of responses: 17 responses."/>
          <p:cNvPicPr preferRelativeResize="0"/>
          <p:nvPr/>
        </p:nvPicPr>
        <p:blipFill rotWithShape="1">
          <a:blip r:embed="rId3">
            <a:alphaModFix/>
          </a:blip>
          <a:srcRect/>
          <a:stretch/>
        </p:blipFill>
        <p:spPr>
          <a:xfrm>
            <a:off x="477080" y="1130696"/>
            <a:ext cx="5751442" cy="2419650"/>
          </a:xfrm>
          <a:prstGeom prst="rect">
            <a:avLst/>
          </a:prstGeom>
          <a:noFill/>
          <a:ln>
            <a:noFill/>
          </a:ln>
        </p:spPr>
      </p:pic>
      <p:pic>
        <p:nvPicPr>
          <p:cNvPr id="190" name="Google Shape;190;p13" descr="Forms response chart. Question title: You can book from our site,  do you think this feature should stay ?&#10;. Number of responses: 17 responses."/>
          <p:cNvPicPr preferRelativeResize="0"/>
          <p:nvPr/>
        </p:nvPicPr>
        <p:blipFill rotWithShape="1">
          <a:blip r:embed="rId4">
            <a:alphaModFix/>
          </a:blip>
          <a:srcRect/>
          <a:stretch/>
        </p:blipFill>
        <p:spPr>
          <a:xfrm>
            <a:off x="477080" y="3954803"/>
            <a:ext cx="5751430" cy="2419645"/>
          </a:xfrm>
          <a:prstGeom prst="rect">
            <a:avLst/>
          </a:prstGeom>
          <a:noFill/>
          <a:ln>
            <a:noFill/>
          </a:ln>
        </p:spPr>
      </p:pic>
      <p:pic>
        <p:nvPicPr>
          <p:cNvPr id="191" name="Google Shape;191;p13" descr="Forms response chart. Question title: We are providing service for Bangladesh only, do you think it should be world wide ?. Number of responses: 17 responses."/>
          <p:cNvPicPr preferRelativeResize="0"/>
          <p:nvPr/>
        </p:nvPicPr>
        <p:blipFill rotWithShape="1">
          <a:blip r:embed="rId5">
            <a:alphaModFix/>
          </a:blip>
          <a:srcRect/>
          <a:stretch/>
        </p:blipFill>
        <p:spPr>
          <a:xfrm>
            <a:off x="6371433" y="1364973"/>
            <a:ext cx="5449505" cy="2292624"/>
          </a:xfrm>
          <a:prstGeom prst="rect">
            <a:avLst/>
          </a:prstGeom>
          <a:noFill/>
          <a:ln>
            <a:noFill/>
          </a:ln>
        </p:spPr>
      </p:pic>
      <p:pic>
        <p:nvPicPr>
          <p:cNvPr id="192" name="Google Shape;192;p13" descr="Forms response chart. Question title: Do you use any similar application before ?. Number of responses: 17 responses."/>
          <p:cNvPicPr preferRelativeResize="0"/>
          <p:nvPr/>
        </p:nvPicPr>
        <p:blipFill rotWithShape="1">
          <a:blip r:embed="rId6">
            <a:alphaModFix/>
          </a:blip>
          <a:srcRect/>
          <a:stretch/>
        </p:blipFill>
        <p:spPr>
          <a:xfrm>
            <a:off x="6371431" y="3916835"/>
            <a:ext cx="5751428" cy="24196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p:nvPr/>
        </p:nvSpPr>
        <p:spPr>
          <a:xfrm>
            <a:off x="503584" y="305617"/>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Survey:</a:t>
            </a:r>
            <a:endParaRPr/>
          </a:p>
        </p:txBody>
      </p:sp>
      <p:cxnSp>
        <p:nvCxnSpPr>
          <p:cNvPr id="198" name="Google Shape;198;p14"/>
          <p:cNvCxnSpPr/>
          <p:nvPr/>
        </p:nvCxnSpPr>
        <p:spPr>
          <a:xfrm>
            <a:off x="6228522" y="1364974"/>
            <a:ext cx="0" cy="2387600"/>
          </a:xfrm>
          <a:prstGeom prst="straightConnector1">
            <a:avLst/>
          </a:prstGeom>
          <a:noFill/>
          <a:ln w="9525" cap="flat" cmpd="sng">
            <a:solidFill>
              <a:srgbClr val="D8D8D8"/>
            </a:solidFill>
            <a:prstDash val="solid"/>
            <a:miter lim="800000"/>
            <a:headEnd type="none" w="sm" len="sm"/>
            <a:tailEnd type="none" w="sm" len="sm"/>
          </a:ln>
        </p:spPr>
      </p:cxnSp>
      <p:cxnSp>
        <p:nvCxnSpPr>
          <p:cNvPr id="199" name="Google Shape;199;p14"/>
          <p:cNvCxnSpPr/>
          <p:nvPr/>
        </p:nvCxnSpPr>
        <p:spPr>
          <a:xfrm>
            <a:off x="4008785" y="3752574"/>
            <a:ext cx="4704520" cy="0"/>
          </a:xfrm>
          <a:prstGeom prst="straightConnector1">
            <a:avLst/>
          </a:prstGeom>
          <a:noFill/>
          <a:ln w="9525" cap="flat" cmpd="sng">
            <a:solidFill>
              <a:srgbClr val="D8D8D8"/>
            </a:solidFill>
            <a:prstDash val="solid"/>
            <a:miter lim="800000"/>
            <a:headEnd type="none" w="sm" len="sm"/>
            <a:tailEnd type="none" w="sm" len="sm"/>
          </a:ln>
        </p:spPr>
      </p:cxnSp>
      <p:pic>
        <p:nvPicPr>
          <p:cNvPr id="200" name="Google Shape;200;p14" descr="Forms response chart. Question title: There are some application who are recommending tour, do you think we should add this feature ?. Number of responses: 17 responses."/>
          <p:cNvPicPr preferRelativeResize="0"/>
          <p:nvPr/>
        </p:nvPicPr>
        <p:blipFill rotWithShape="1">
          <a:blip r:embed="rId3">
            <a:alphaModFix/>
          </a:blip>
          <a:srcRect/>
          <a:stretch/>
        </p:blipFill>
        <p:spPr>
          <a:xfrm>
            <a:off x="273743" y="1102140"/>
            <a:ext cx="5822257" cy="2449442"/>
          </a:xfrm>
          <a:prstGeom prst="rect">
            <a:avLst/>
          </a:prstGeom>
          <a:noFill/>
          <a:ln>
            <a:noFill/>
          </a:ln>
        </p:spPr>
      </p:pic>
      <p:pic>
        <p:nvPicPr>
          <p:cNvPr id="201" name="Google Shape;201;p14" descr="Forms response chart. Question title: Some application are using social media's data to show personalize tour package,  do you think we should add this feature ?. Number of responses: 17 responses."/>
          <p:cNvPicPr preferRelativeResize="0"/>
          <p:nvPr/>
        </p:nvPicPr>
        <p:blipFill rotWithShape="1">
          <a:blip r:embed="rId4">
            <a:alphaModFix/>
          </a:blip>
          <a:srcRect/>
          <a:stretch/>
        </p:blipFill>
        <p:spPr>
          <a:xfrm>
            <a:off x="3660539" y="3752574"/>
            <a:ext cx="5401011" cy="2449443"/>
          </a:xfrm>
          <a:prstGeom prst="rect">
            <a:avLst/>
          </a:prstGeom>
          <a:noFill/>
          <a:ln>
            <a:noFill/>
          </a:ln>
        </p:spPr>
      </p:pic>
      <p:pic>
        <p:nvPicPr>
          <p:cNvPr id="202" name="Google Shape;202;p14" descr="Forms response chart. Question title: Some application are offering seasonal tour package with discount, do you think we should do this? . Number of responses: 17 responses."/>
          <p:cNvPicPr preferRelativeResize="0"/>
          <p:nvPr/>
        </p:nvPicPr>
        <p:blipFill rotWithShape="1">
          <a:blip r:embed="rId5">
            <a:alphaModFix/>
          </a:blip>
          <a:srcRect/>
          <a:stretch/>
        </p:blipFill>
        <p:spPr>
          <a:xfrm>
            <a:off x="6361045" y="1102140"/>
            <a:ext cx="5401008" cy="2449442"/>
          </a:xfrm>
          <a:prstGeom prst="rect">
            <a:avLst/>
          </a:prstGeom>
          <a:noFill/>
          <a:ln>
            <a:noFill/>
          </a:ln>
        </p:spPr>
      </p:pic>
      <p:pic>
        <p:nvPicPr>
          <p:cNvPr id="203" name="Google Shape;203;p14"/>
          <p:cNvPicPr preferRelativeResize="0"/>
          <p:nvPr/>
        </p:nvPicPr>
        <p:blipFill>
          <a:blip r:embed="rId6">
            <a:alphaModFix/>
          </a:blip>
          <a:stretch>
            <a:fillRect/>
          </a:stretch>
        </p:blipFill>
        <p:spPr>
          <a:xfrm>
            <a:off x="9865400" y="2325425"/>
            <a:ext cx="1544625" cy="466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wentieth Century"/>
              <a:buNone/>
            </a:pPr>
            <a:r>
              <a:rPr lang="en-US" sz="4000" b="1" u="sng">
                <a:latin typeface="Twentieth Century"/>
                <a:ea typeface="Twentieth Century"/>
                <a:cs typeface="Twentieth Century"/>
                <a:sym typeface="Twentieth Century"/>
              </a:rPr>
              <a:t>GAP Analysis: </a:t>
            </a:r>
            <a:endParaRPr/>
          </a:p>
        </p:txBody>
      </p:sp>
      <p:sp>
        <p:nvSpPr>
          <p:cNvPr id="209" name="Google Shape;209;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Twentieth Century"/>
                <a:ea typeface="Twentieth Century"/>
                <a:cs typeface="Twentieth Century"/>
                <a:sym typeface="Twentieth Century"/>
              </a:rPr>
              <a:t>•</a:t>
            </a:r>
            <a:r>
              <a:rPr lang="en-US" b="1">
                <a:latin typeface="Twentieth Century"/>
                <a:ea typeface="Twentieth Century"/>
                <a:cs typeface="Twentieth Century"/>
                <a:sym typeface="Twentieth Century"/>
              </a:rPr>
              <a:t>Effective Recommendation </a:t>
            </a:r>
            <a:endParaRPr/>
          </a:p>
          <a:p>
            <a:pPr marL="0" lvl="0" indent="0" algn="just" rtl="0">
              <a:lnSpc>
                <a:spcPct val="90000"/>
              </a:lnSpc>
              <a:spcBef>
                <a:spcPts val="1000"/>
              </a:spcBef>
              <a:spcAft>
                <a:spcPts val="0"/>
              </a:spcAft>
              <a:buClr>
                <a:schemeClr val="dk1"/>
              </a:buClr>
              <a:buSzPts val="2800"/>
              <a:buNone/>
            </a:pPr>
            <a:r>
              <a:rPr lang="en-US">
                <a:latin typeface="Twentieth Century"/>
                <a:ea typeface="Twentieth Century"/>
                <a:cs typeface="Twentieth Century"/>
                <a:sym typeface="Twentieth Century"/>
              </a:rPr>
              <a:t>	</a:t>
            </a:r>
            <a:r>
              <a:rPr lang="en-US" sz="2400">
                <a:latin typeface="Twentieth Century"/>
                <a:ea typeface="Twentieth Century"/>
                <a:cs typeface="Twentieth Century"/>
                <a:sym typeface="Twentieth Century"/>
              </a:rPr>
              <a:t>🡪 </a:t>
            </a:r>
            <a:r>
              <a:rPr lang="en-US" sz="2400">
                <a:solidFill>
                  <a:srgbClr val="3F3F3F"/>
                </a:solidFill>
                <a:latin typeface="Twentieth Century"/>
                <a:ea typeface="Twentieth Century"/>
                <a:cs typeface="Twentieth Century"/>
                <a:sym typeface="Twentieth Century"/>
              </a:rPr>
              <a:t>There is no such application which can actually recommend any tourist spot </a:t>
            </a:r>
            <a:endParaRPr/>
          </a:p>
          <a:p>
            <a:pPr marL="0" lvl="0" indent="0" algn="just" rtl="0">
              <a:lnSpc>
                <a:spcPct val="90000"/>
              </a:lnSpc>
              <a:spcBef>
                <a:spcPts val="1000"/>
              </a:spcBef>
              <a:spcAft>
                <a:spcPts val="0"/>
              </a:spcAft>
              <a:buClr>
                <a:srgbClr val="3F3F3F"/>
              </a:buClr>
              <a:buSzPts val="2400"/>
              <a:buNone/>
            </a:pPr>
            <a:r>
              <a:rPr lang="en-US" sz="2400">
                <a:solidFill>
                  <a:srgbClr val="3F3F3F"/>
                </a:solidFill>
                <a:latin typeface="Twentieth Century"/>
                <a:ea typeface="Twentieth Century"/>
                <a:cs typeface="Twentieth Century"/>
                <a:sym typeface="Twentieth Century"/>
              </a:rPr>
              <a:t>	of Bangladesh based on social media’s info or the information provided by </a:t>
            </a:r>
            <a:endParaRPr/>
          </a:p>
          <a:p>
            <a:pPr marL="0" lvl="0" indent="0" algn="just" rtl="0">
              <a:lnSpc>
                <a:spcPct val="90000"/>
              </a:lnSpc>
              <a:spcBef>
                <a:spcPts val="1000"/>
              </a:spcBef>
              <a:spcAft>
                <a:spcPts val="0"/>
              </a:spcAft>
              <a:buClr>
                <a:srgbClr val="3F3F3F"/>
              </a:buClr>
              <a:buSzPts val="2400"/>
              <a:buNone/>
            </a:pPr>
            <a:r>
              <a:rPr lang="en-US" sz="2400">
                <a:solidFill>
                  <a:srgbClr val="3F3F3F"/>
                </a:solidFill>
                <a:latin typeface="Twentieth Century"/>
                <a:ea typeface="Twentieth Century"/>
                <a:cs typeface="Twentieth Century"/>
                <a:sym typeface="Twentieth Century"/>
              </a:rPr>
              <a:t>	the user, so we are trying to work on this. </a:t>
            </a:r>
            <a:endParaRPr/>
          </a:p>
          <a:p>
            <a:pPr marL="0" lvl="0" indent="0" algn="l" rtl="0">
              <a:lnSpc>
                <a:spcPct val="90000"/>
              </a:lnSpc>
              <a:spcBef>
                <a:spcPts val="1000"/>
              </a:spcBef>
              <a:spcAft>
                <a:spcPts val="0"/>
              </a:spcAft>
              <a:buClr>
                <a:schemeClr val="dk1"/>
              </a:buClr>
              <a:buSzPts val="2800"/>
              <a:buNone/>
            </a:pPr>
            <a:r>
              <a:rPr lang="en-US">
                <a:latin typeface="Twentieth Century"/>
                <a:ea typeface="Twentieth Century"/>
                <a:cs typeface="Twentieth Century"/>
                <a:sym typeface="Twentieth Century"/>
              </a:rPr>
              <a:t>•</a:t>
            </a:r>
            <a:r>
              <a:rPr lang="en-US" b="1">
                <a:latin typeface="Twentieth Century"/>
                <a:ea typeface="Twentieth Century"/>
                <a:cs typeface="Twentieth Century"/>
                <a:sym typeface="Twentieth Century"/>
              </a:rPr>
              <a:t>Weather Update</a:t>
            </a:r>
            <a:endParaRPr/>
          </a:p>
          <a:p>
            <a:pPr marL="0" lvl="0" indent="0" algn="l" rtl="0">
              <a:lnSpc>
                <a:spcPct val="90000"/>
              </a:lnSpc>
              <a:spcBef>
                <a:spcPts val="1000"/>
              </a:spcBef>
              <a:spcAft>
                <a:spcPts val="0"/>
              </a:spcAft>
              <a:buClr>
                <a:schemeClr val="dk1"/>
              </a:buClr>
              <a:buSzPts val="2800"/>
              <a:buNone/>
            </a:pPr>
            <a:r>
              <a:rPr lang="en-US">
                <a:latin typeface="Twentieth Century"/>
                <a:ea typeface="Twentieth Century"/>
                <a:cs typeface="Twentieth Century"/>
                <a:sym typeface="Twentieth Century"/>
              </a:rPr>
              <a:t>	</a:t>
            </a:r>
            <a:r>
              <a:rPr lang="en-US" sz="2400">
                <a:latin typeface="Twentieth Century"/>
                <a:ea typeface="Twentieth Century"/>
                <a:cs typeface="Twentieth Century"/>
                <a:sym typeface="Twentieth Century"/>
              </a:rPr>
              <a:t>🡪 </a:t>
            </a:r>
            <a:r>
              <a:rPr lang="en-US" sz="2400">
                <a:solidFill>
                  <a:srgbClr val="3F3F3F"/>
                </a:solidFill>
                <a:latin typeface="Twentieth Century"/>
                <a:ea typeface="Twentieth Century"/>
                <a:cs typeface="Twentieth Century"/>
                <a:sym typeface="Twentieth Century"/>
              </a:rPr>
              <a:t>when a user make a tour plan by our system, it will tell the user about the weather condition of that place, by this info a user can make his/her tour more hassle free.</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800"/>
              <a:buNone/>
            </a:pPr>
            <a:endParaRPr>
              <a:solidFill>
                <a:srgbClr val="3F3F3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3"/>
        <p:cNvGrpSpPr/>
        <p:nvPr/>
      </p:nvGrpSpPr>
      <p:grpSpPr>
        <a:xfrm>
          <a:off x="0" y="0"/>
          <a:ext cx="0" cy="0"/>
          <a:chOff x="0" y="0"/>
          <a:chExt cx="0" cy="0"/>
        </a:xfrm>
      </p:grpSpPr>
      <p:sp>
        <p:nvSpPr>
          <p:cNvPr id="214" name="Google Shape;214;p15"/>
          <p:cNvSpPr txBox="1"/>
          <p:nvPr/>
        </p:nvSpPr>
        <p:spPr>
          <a:xfrm>
            <a:off x="1113184" y="782695"/>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Feature List:</a:t>
            </a:r>
            <a:endParaRPr/>
          </a:p>
        </p:txBody>
      </p:sp>
      <p:sp>
        <p:nvSpPr>
          <p:cNvPr id="215" name="Google Shape;215;p15"/>
          <p:cNvSpPr txBox="1"/>
          <p:nvPr/>
        </p:nvSpPr>
        <p:spPr>
          <a:xfrm>
            <a:off x="1499328" y="1715646"/>
            <a:ext cx="8643477" cy="4532243"/>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Tour Suggestion</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Weather Condition</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Bus Ticket</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Hotel Ticket</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Reading books while travelling</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ChatBot</a:t>
            </a:r>
            <a:endParaRPr sz="2800">
              <a:solidFill>
                <a:schemeClr val="dk1"/>
              </a:solidFill>
              <a:latin typeface="Twentieth Century"/>
              <a:ea typeface="Twentieth Century"/>
              <a:cs typeface="Twentieth Century"/>
              <a:sym typeface="Twentieth Century"/>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Travel package recommendation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6"/>
          <p:cNvSpPr txBox="1"/>
          <p:nvPr/>
        </p:nvSpPr>
        <p:spPr>
          <a:xfrm>
            <a:off x="1113184" y="782695"/>
            <a:ext cx="5287616" cy="622852"/>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ts val="4400"/>
              <a:buFont typeface="Twentieth Century"/>
              <a:buNone/>
            </a:pPr>
            <a:r>
              <a:rPr lang="en-US" sz="4400" b="1" u="sng">
                <a:solidFill>
                  <a:schemeClr val="dk1"/>
                </a:solidFill>
                <a:latin typeface="Twentieth Century"/>
                <a:ea typeface="Twentieth Century"/>
                <a:cs typeface="Twentieth Century"/>
                <a:sym typeface="Twentieth Century"/>
              </a:rPr>
              <a:t>Stakeholders:</a:t>
            </a:r>
            <a:endParaRPr/>
          </a:p>
        </p:txBody>
      </p:sp>
      <p:sp>
        <p:nvSpPr>
          <p:cNvPr id="221" name="Google Shape;221;p16"/>
          <p:cNvSpPr txBox="1"/>
          <p:nvPr/>
        </p:nvSpPr>
        <p:spPr>
          <a:xfrm>
            <a:off x="1499328" y="1868046"/>
            <a:ext cx="8643600" cy="45321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User</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Admin</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Bus company through API </a:t>
            </a:r>
            <a:endParaRPr/>
          </a:p>
          <a:p>
            <a:pPr marL="342900" marR="0" lvl="0" indent="-342900" algn="just" rtl="0">
              <a:lnSpc>
                <a:spcPct val="90000"/>
              </a:lnSpc>
              <a:spcBef>
                <a:spcPts val="1000"/>
              </a:spcBef>
              <a:spcAft>
                <a:spcPts val="0"/>
              </a:spcAft>
              <a:buClr>
                <a:schemeClr val="dk1"/>
              </a:buClr>
              <a:buSzPts val="2800"/>
              <a:buFont typeface="Arial"/>
              <a:buChar char="•"/>
            </a:pPr>
            <a:r>
              <a:rPr lang="en-US" sz="2800">
                <a:solidFill>
                  <a:schemeClr val="dk1"/>
                </a:solidFill>
                <a:latin typeface="Twentieth Century"/>
                <a:ea typeface="Twentieth Century"/>
                <a:cs typeface="Twentieth Century"/>
                <a:sym typeface="Twentieth Century"/>
              </a:rPr>
              <a:t>Hotel owners through API </a:t>
            </a:r>
            <a:endParaRPr sz="2800">
              <a:solidFill>
                <a:schemeClr val="dk1"/>
              </a:solidFill>
              <a:latin typeface="Twentieth Century"/>
              <a:ea typeface="Twentieth Century"/>
              <a:cs typeface="Twentieth Century"/>
              <a:sym typeface="Twentieth Century"/>
            </a:endParaRPr>
          </a:p>
          <a:p>
            <a:pPr marL="342900" marR="0" lvl="0" indent="-165100" algn="just" rtl="0">
              <a:lnSpc>
                <a:spcPct val="90000"/>
              </a:lnSpc>
              <a:spcBef>
                <a:spcPts val="1000"/>
              </a:spcBef>
              <a:spcAft>
                <a:spcPts val="0"/>
              </a:spcAft>
              <a:buClr>
                <a:schemeClr val="dk1"/>
              </a:buClr>
              <a:buSzPts val="2800"/>
              <a:buFont typeface="Arial"/>
              <a:buNone/>
            </a:pPr>
            <a:endParaRPr sz="2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p:nvPr/>
        </p:nvSpPr>
        <p:spPr>
          <a:xfrm>
            <a:off x="3922644" y="504399"/>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Context Diagram:</a:t>
            </a:r>
            <a:endParaRPr/>
          </a:p>
        </p:txBody>
      </p:sp>
      <p:pic>
        <p:nvPicPr>
          <p:cNvPr id="227" name="Google Shape;227;p17"/>
          <p:cNvPicPr preferRelativeResize="0"/>
          <p:nvPr/>
        </p:nvPicPr>
        <p:blipFill rotWithShape="1">
          <a:blip r:embed="rId3">
            <a:alphaModFix/>
          </a:blip>
          <a:srcRect/>
          <a:stretch/>
        </p:blipFill>
        <p:spPr>
          <a:xfrm>
            <a:off x="2316470" y="1283413"/>
            <a:ext cx="6893790" cy="52432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p:nvPr/>
        </p:nvSpPr>
        <p:spPr>
          <a:xfrm>
            <a:off x="3856384" y="342212"/>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Use-Case Diagram:</a:t>
            </a:r>
            <a:endParaRPr/>
          </a:p>
        </p:txBody>
      </p:sp>
      <p:pic>
        <p:nvPicPr>
          <p:cNvPr id="233" name="Google Shape;233;p18"/>
          <p:cNvPicPr preferRelativeResize="0"/>
          <p:nvPr/>
        </p:nvPicPr>
        <p:blipFill rotWithShape="1">
          <a:blip r:embed="rId3">
            <a:alphaModFix/>
          </a:blip>
          <a:srcRect/>
          <a:stretch/>
        </p:blipFill>
        <p:spPr>
          <a:xfrm>
            <a:off x="1880127" y="965064"/>
            <a:ext cx="8431746" cy="5434920"/>
          </a:xfrm>
          <a:prstGeom prst="rect">
            <a:avLst/>
          </a:prstGeom>
          <a:noFill/>
          <a:ln>
            <a:noFill/>
          </a:ln>
        </p:spPr>
      </p:pic>
      <p:cxnSp>
        <p:nvCxnSpPr>
          <p:cNvPr id="234" name="Google Shape;234;p18"/>
          <p:cNvCxnSpPr/>
          <p:nvPr/>
        </p:nvCxnSpPr>
        <p:spPr>
          <a:xfrm flipH="1">
            <a:off x="6877878" y="3101009"/>
            <a:ext cx="2266122" cy="424069"/>
          </a:xfrm>
          <a:prstGeom prst="straightConnector1">
            <a:avLst/>
          </a:prstGeom>
          <a:noFill/>
          <a:ln w="9525" cap="flat" cmpd="sng">
            <a:solidFill>
              <a:srgbClr val="262626"/>
            </a:solidFill>
            <a:prstDash val="solid"/>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838200" y="517305"/>
            <a:ext cx="304448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wentieth Century"/>
              <a:buNone/>
            </a:pPr>
            <a:r>
              <a:rPr lang="en-US" sz="3600" b="1">
                <a:latin typeface="Twentieth Century"/>
                <a:ea typeface="Twentieth Century"/>
                <a:cs typeface="Twentieth Century"/>
                <a:sym typeface="Twentieth Century"/>
              </a:rPr>
              <a:t>Tour Planner </a:t>
            </a:r>
            <a:endParaRPr/>
          </a:p>
        </p:txBody>
      </p:sp>
      <p:sp>
        <p:nvSpPr>
          <p:cNvPr id="100" name="Google Shape;100;p2"/>
          <p:cNvSpPr txBox="1"/>
          <p:nvPr/>
        </p:nvSpPr>
        <p:spPr>
          <a:xfrm>
            <a:off x="1195754" y="1842868"/>
            <a:ext cx="10494600" cy="1354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62626"/>
              </a:buClr>
              <a:buSzPts val="2800"/>
              <a:buFont typeface="Twentieth Century"/>
              <a:buNone/>
            </a:pPr>
            <a:r>
              <a:rPr lang="en-US" sz="2800">
                <a:solidFill>
                  <a:srgbClr val="262626"/>
                </a:solidFill>
                <a:latin typeface="Twentieth Century"/>
                <a:ea typeface="Twentieth Century"/>
                <a:cs typeface="Twentieth Century"/>
                <a:sym typeface="Twentieth Century"/>
              </a:rPr>
              <a:t>. •  </a:t>
            </a:r>
            <a:r>
              <a:rPr lang="en-US" sz="1800">
                <a:solidFill>
                  <a:srgbClr val="262626"/>
                </a:solidFill>
                <a:latin typeface="Twentieth Century"/>
                <a:ea typeface="Twentieth Century"/>
                <a:cs typeface="Twentieth Century"/>
                <a:sym typeface="Twentieth Century"/>
              </a:rPr>
              <a:t>It is an application where a user can plan his/her tour, book ticket for bus, can also book hotel depending on budget. When a user plan a tour our system will tell the weather condition of that place, our system also provides books to the user to pass their free time and there will also have a chat-bot where a user can plan his/her tour very easily. </a:t>
            </a:r>
            <a:endParaRPr sz="1800">
              <a:solidFill>
                <a:schemeClr val="dk1"/>
              </a:solidFill>
              <a:latin typeface="Calibri"/>
              <a:ea typeface="Calibri"/>
              <a:cs typeface="Calibri"/>
              <a:sym typeface="Calibri"/>
            </a:endParaRPr>
          </a:p>
        </p:txBody>
      </p:sp>
      <p:sp>
        <p:nvSpPr>
          <p:cNvPr id="101" name="Google Shape;101;p2"/>
          <p:cNvSpPr txBox="1"/>
          <p:nvPr/>
        </p:nvSpPr>
        <p:spPr>
          <a:xfrm>
            <a:off x="1195753" y="3641188"/>
            <a:ext cx="10494499"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62626"/>
              </a:buClr>
              <a:buSzPts val="1800"/>
              <a:buFont typeface="Twentieth Century"/>
              <a:buNone/>
            </a:pPr>
            <a:r>
              <a:rPr lang="en-US" sz="1800">
                <a:solidFill>
                  <a:srgbClr val="262626"/>
                </a:solidFill>
                <a:latin typeface="Twentieth Century"/>
                <a:ea typeface="Twentieth Century"/>
                <a:cs typeface="Twentieth Century"/>
                <a:sym typeface="Twentieth Century"/>
              </a:rPr>
              <a:t>. </a:t>
            </a:r>
            <a:r>
              <a:rPr lang="en-US" sz="2800" b="1">
                <a:solidFill>
                  <a:srgbClr val="262626"/>
                </a:solidFill>
                <a:latin typeface="Twentieth Century"/>
                <a:ea typeface="Twentieth Century"/>
                <a:cs typeface="Twentieth Century"/>
                <a:sym typeface="Twentieth Century"/>
              </a:rPr>
              <a:t>•</a:t>
            </a:r>
            <a:r>
              <a:rPr lang="en-US" sz="1800">
                <a:solidFill>
                  <a:srgbClr val="262626"/>
                </a:solidFill>
                <a:latin typeface="Twentieth Century"/>
                <a:ea typeface="Twentieth Century"/>
                <a:cs typeface="Twentieth Century"/>
                <a:sym typeface="Twentieth Century"/>
              </a:rPr>
              <a:t>  Sometimes it happens that we make a plan for tour and on that day we found that the weather condition is not good on that place, if the condition is good still sometimes we faces many problems due to local politics, strike and so on. Sometimes backpacker travelers may on tide budget and they face problem to find hotel and food on their budget. Here our system will provides all these information with some offer price depending on season.</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p:nvPr/>
        </p:nvSpPr>
        <p:spPr>
          <a:xfrm>
            <a:off x="4090115" y="265860"/>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Activity Diagram:</a:t>
            </a:r>
            <a:endParaRPr/>
          </a:p>
        </p:txBody>
      </p:sp>
      <p:pic>
        <p:nvPicPr>
          <p:cNvPr id="240" name="Google Shape;240;p19"/>
          <p:cNvPicPr preferRelativeResize="0"/>
          <p:nvPr/>
        </p:nvPicPr>
        <p:blipFill rotWithShape="1">
          <a:blip r:embed="rId3">
            <a:alphaModFix/>
          </a:blip>
          <a:srcRect/>
          <a:stretch/>
        </p:blipFill>
        <p:spPr>
          <a:xfrm>
            <a:off x="2407343" y="981757"/>
            <a:ext cx="7377314" cy="56103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0"/>
          <p:cNvSpPr txBox="1"/>
          <p:nvPr/>
        </p:nvSpPr>
        <p:spPr>
          <a:xfrm>
            <a:off x="4041129" y="0"/>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Swimlane Diagram:</a:t>
            </a:r>
            <a:endParaRPr/>
          </a:p>
        </p:txBody>
      </p:sp>
      <p:pic>
        <p:nvPicPr>
          <p:cNvPr id="246" name="Google Shape;246;p20"/>
          <p:cNvPicPr preferRelativeResize="0"/>
          <p:nvPr/>
        </p:nvPicPr>
        <p:blipFill rotWithShape="1">
          <a:blip r:embed="rId3">
            <a:alphaModFix/>
          </a:blip>
          <a:srcRect/>
          <a:stretch/>
        </p:blipFill>
        <p:spPr>
          <a:xfrm>
            <a:off x="1083128" y="1304405"/>
            <a:ext cx="10025743" cy="5290125"/>
          </a:xfrm>
          <a:prstGeom prst="rect">
            <a:avLst/>
          </a:prstGeom>
          <a:noFill/>
          <a:ln>
            <a:noFill/>
          </a:ln>
        </p:spPr>
      </p:pic>
      <p:cxnSp>
        <p:nvCxnSpPr>
          <p:cNvPr id="247" name="Google Shape;247;p20"/>
          <p:cNvCxnSpPr/>
          <p:nvPr/>
        </p:nvCxnSpPr>
        <p:spPr>
          <a:xfrm>
            <a:off x="1208314" y="1698171"/>
            <a:ext cx="9715500" cy="0"/>
          </a:xfrm>
          <a:prstGeom prst="straightConnector1">
            <a:avLst/>
          </a:prstGeom>
          <a:noFill/>
          <a:ln w="9525" cap="flat" cmpd="sng">
            <a:solidFill>
              <a:srgbClr val="A8D08C"/>
            </a:solidFill>
            <a:prstDash val="solid"/>
            <a:miter lim="800000"/>
            <a:headEnd type="none" w="sm" len="sm"/>
            <a:tailEnd type="none" w="sm" len="sm"/>
          </a:ln>
        </p:spPr>
      </p:cxnSp>
      <p:cxnSp>
        <p:nvCxnSpPr>
          <p:cNvPr id="248" name="Google Shape;248;p20"/>
          <p:cNvCxnSpPr/>
          <p:nvPr/>
        </p:nvCxnSpPr>
        <p:spPr>
          <a:xfrm>
            <a:off x="1208314" y="1271747"/>
            <a:ext cx="9715500" cy="0"/>
          </a:xfrm>
          <a:prstGeom prst="straightConnector1">
            <a:avLst/>
          </a:prstGeom>
          <a:noFill/>
          <a:ln w="9525" cap="flat" cmpd="sng">
            <a:solidFill>
              <a:srgbClr val="A8D08C"/>
            </a:solidFill>
            <a:prstDash val="solid"/>
            <a:miter lim="800000"/>
            <a:headEnd type="none" w="sm" len="sm"/>
            <a:tailEnd type="none" w="sm" len="sm"/>
          </a:ln>
        </p:spPr>
      </p:cxnSp>
      <p:cxnSp>
        <p:nvCxnSpPr>
          <p:cNvPr id="249" name="Google Shape;249;p20"/>
          <p:cNvCxnSpPr/>
          <p:nvPr/>
        </p:nvCxnSpPr>
        <p:spPr>
          <a:xfrm>
            <a:off x="1208314" y="819990"/>
            <a:ext cx="9715500" cy="0"/>
          </a:xfrm>
          <a:prstGeom prst="straightConnector1">
            <a:avLst/>
          </a:prstGeom>
          <a:noFill/>
          <a:ln w="9525" cap="flat" cmpd="sng">
            <a:solidFill>
              <a:srgbClr val="A8D08C"/>
            </a:solidFill>
            <a:prstDash val="solid"/>
            <a:miter lim="800000"/>
            <a:headEnd type="none" w="sm" len="sm"/>
            <a:tailEnd type="none" w="sm" len="sm"/>
          </a:ln>
        </p:spPr>
      </p:cxnSp>
      <p:cxnSp>
        <p:nvCxnSpPr>
          <p:cNvPr id="250" name="Google Shape;250;p20"/>
          <p:cNvCxnSpPr/>
          <p:nvPr/>
        </p:nvCxnSpPr>
        <p:spPr>
          <a:xfrm>
            <a:off x="7429503" y="819990"/>
            <a:ext cx="0" cy="6038010"/>
          </a:xfrm>
          <a:prstGeom prst="straightConnector1">
            <a:avLst/>
          </a:prstGeom>
          <a:noFill/>
          <a:ln w="9525" cap="flat" cmpd="sng">
            <a:solidFill>
              <a:srgbClr val="A8D08C"/>
            </a:solidFill>
            <a:prstDash val="solid"/>
            <a:miter lim="800000"/>
            <a:headEnd type="none" w="sm" len="sm"/>
            <a:tailEnd type="none" w="sm" len="sm"/>
          </a:ln>
        </p:spPr>
      </p:cxnSp>
      <p:sp>
        <p:nvSpPr>
          <p:cNvPr id="251" name="Google Shape;251;p20"/>
          <p:cNvSpPr txBox="1"/>
          <p:nvPr/>
        </p:nvSpPr>
        <p:spPr>
          <a:xfrm>
            <a:off x="3587001" y="852648"/>
            <a:ext cx="14638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General User</a:t>
            </a:r>
            <a:endParaRPr/>
          </a:p>
        </p:txBody>
      </p:sp>
      <p:sp>
        <p:nvSpPr>
          <p:cNvPr id="252" name="Google Shape;252;p20"/>
          <p:cNvSpPr txBox="1"/>
          <p:nvPr/>
        </p:nvSpPr>
        <p:spPr>
          <a:xfrm>
            <a:off x="8863694" y="869758"/>
            <a:ext cx="9300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Admin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1"/>
          <p:cNvSpPr txBox="1"/>
          <p:nvPr/>
        </p:nvSpPr>
        <p:spPr>
          <a:xfrm>
            <a:off x="3961616" y="238539"/>
            <a:ext cx="5287616" cy="62285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l" rtl="0">
              <a:lnSpc>
                <a:spcPct val="90000"/>
              </a:lnSpc>
              <a:spcBef>
                <a:spcPts val="0"/>
              </a:spcBef>
              <a:spcAft>
                <a:spcPts val="0"/>
              </a:spcAft>
              <a:buClr>
                <a:schemeClr val="dk1"/>
              </a:buClr>
              <a:buSzPct val="100000"/>
              <a:buFont typeface="Twentieth Century"/>
              <a:buNone/>
            </a:pPr>
            <a:r>
              <a:rPr lang="en-US" sz="4400" b="1" u="sng">
                <a:solidFill>
                  <a:schemeClr val="dk1"/>
                </a:solidFill>
                <a:latin typeface="Twentieth Century"/>
                <a:ea typeface="Twentieth Century"/>
                <a:cs typeface="Twentieth Century"/>
                <a:sym typeface="Twentieth Century"/>
              </a:rPr>
              <a:t>Data Flow Diagram:</a:t>
            </a:r>
            <a:endParaRPr/>
          </a:p>
        </p:txBody>
      </p:sp>
      <p:pic>
        <p:nvPicPr>
          <p:cNvPr id="258" name="Google Shape;258;p21"/>
          <p:cNvPicPr preferRelativeResize="0"/>
          <p:nvPr/>
        </p:nvPicPr>
        <p:blipFill rotWithShape="1">
          <a:blip r:embed="rId3">
            <a:alphaModFix/>
          </a:blip>
          <a:srcRect/>
          <a:stretch/>
        </p:blipFill>
        <p:spPr>
          <a:xfrm>
            <a:off x="1926491" y="1027485"/>
            <a:ext cx="8657070" cy="51210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wentieth Century"/>
              <a:buNone/>
            </a:pPr>
            <a:r>
              <a:rPr lang="en-US" b="1">
                <a:latin typeface="Twentieth Century"/>
                <a:ea typeface="Twentieth Century"/>
                <a:cs typeface="Twentieth Century"/>
                <a:sym typeface="Twentieth Century"/>
              </a:rPr>
              <a:t>Group Members:</a:t>
            </a:r>
            <a:endParaRPr/>
          </a:p>
        </p:txBody>
      </p:sp>
      <p:sp>
        <p:nvSpPr>
          <p:cNvPr id="264" name="Google Shape;264;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wentieth Century"/>
                <a:ea typeface="Twentieth Century"/>
                <a:cs typeface="Twentieth Century"/>
                <a:sym typeface="Twentieth Century"/>
              </a:rPr>
              <a:t>Hasibul Hasan Rupok(011201002)</a:t>
            </a:r>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Mahmudul Hasan Bipul (011201025)</a:t>
            </a:r>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Md Muntasir Jahid Ayan (011201439)</a:t>
            </a:r>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Shah Newaz Aziz (011201437)</a:t>
            </a:r>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Sanjida Jannat Anannaya(011201440)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wentieth Century"/>
              <a:buNone/>
            </a:pPr>
            <a:r>
              <a:rPr lang="en-US" b="1">
                <a:latin typeface="Twentieth Century"/>
                <a:ea typeface="Twentieth Century"/>
                <a:cs typeface="Twentieth Century"/>
                <a:sym typeface="Twentieth Century"/>
              </a:rPr>
              <a:t>Group Members Contribution:</a:t>
            </a:r>
            <a:endParaRPr/>
          </a:p>
        </p:txBody>
      </p:sp>
      <p:graphicFrame>
        <p:nvGraphicFramePr>
          <p:cNvPr id="270" name="Google Shape;270;p23"/>
          <p:cNvGraphicFramePr/>
          <p:nvPr/>
        </p:nvGraphicFramePr>
        <p:xfrm>
          <a:off x="1819966" y="1859353"/>
          <a:ext cx="3000000" cy="3000000"/>
        </p:xfrm>
        <a:graphic>
          <a:graphicData uri="http://schemas.openxmlformats.org/drawingml/2006/table">
            <a:tbl>
              <a:tblPr firstRow="1" bandRow="1">
                <a:noFill/>
                <a:tableStyleId>{12BB15C8-D466-4EFF-BB9B-B14B054EE95B}</a:tableStyleId>
              </a:tblPr>
              <a:tblGrid>
                <a:gridCol w="2709325">
                  <a:extLst>
                    <a:ext uri="{9D8B030D-6E8A-4147-A177-3AD203B41FA5}">
                      <a16:colId xmlns:a16="http://schemas.microsoft.com/office/drawing/2014/main" val="20000"/>
                    </a:ext>
                  </a:extLst>
                </a:gridCol>
                <a:gridCol w="2709325">
                  <a:extLst>
                    <a:ext uri="{9D8B030D-6E8A-4147-A177-3AD203B41FA5}">
                      <a16:colId xmlns:a16="http://schemas.microsoft.com/office/drawing/2014/main" val="20001"/>
                    </a:ext>
                  </a:extLst>
                </a:gridCol>
                <a:gridCol w="2709325">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u="none" strike="noStrike" cap="none"/>
                        <a:t>Name</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t>ID</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t>Contribution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u="none" strike="noStrike" cap="none"/>
                        <a:t>Hasibul Hasan Rupok</a:t>
                      </a:r>
                      <a:endParaRPr sz="1800"/>
                    </a:p>
                  </a:txBody>
                  <a:tcPr marL="91450" marR="91450" marT="45725" marB="45725"/>
                </a:tc>
                <a:tc>
                  <a:txBody>
                    <a:bodyPr/>
                    <a:lstStyle/>
                    <a:p>
                      <a:pPr marL="0" marR="0" lvl="0" indent="0" algn="ctr" rtl="0">
                        <a:spcBef>
                          <a:spcPts val="0"/>
                        </a:spcBef>
                        <a:spcAft>
                          <a:spcPts val="0"/>
                        </a:spcAft>
                        <a:buNone/>
                      </a:pPr>
                      <a:r>
                        <a:rPr lang="en-US" sz="1800"/>
                        <a:t>011201002</a:t>
                      </a:r>
                      <a:endParaRPr/>
                    </a:p>
                  </a:txBody>
                  <a:tcPr marL="91450" marR="91450" marT="45725" marB="45725"/>
                </a:tc>
                <a:tc>
                  <a:txBody>
                    <a:bodyPr/>
                    <a:lstStyle/>
                    <a:p>
                      <a:pPr marL="0" marR="0" lvl="0" indent="0" algn="l" rtl="0">
                        <a:spcBef>
                          <a:spcPts val="0"/>
                        </a:spcBef>
                        <a:spcAft>
                          <a:spcPts val="0"/>
                        </a:spcAft>
                        <a:buNone/>
                      </a:pPr>
                      <a:r>
                        <a:rPr lang="en-US" sz="1800"/>
                        <a:t>Slide, Gap analysis, Activity Diagram, Swimlane Diagram, Survey</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Mahmudul Hassan Bipul</a:t>
                      </a:r>
                      <a:endParaRPr sz="1800"/>
                    </a:p>
                  </a:txBody>
                  <a:tcPr marL="91450" marR="91450" marT="45725" marB="45725"/>
                </a:tc>
                <a:tc>
                  <a:txBody>
                    <a:bodyPr/>
                    <a:lstStyle/>
                    <a:p>
                      <a:pPr marL="0" marR="0" lvl="0" indent="0" algn="ctr" rtl="0">
                        <a:spcBef>
                          <a:spcPts val="0"/>
                        </a:spcBef>
                        <a:spcAft>
                          <a:spcPts val="0"/>
                        </a:spcAft>
                        <a:buNone/>
                      </a:pPr>
                      <a:r>
                        <a:rPr lang="en-US" sz="1800"/>
                        <a:t>011201025</a:t>
                      </a:r>
                      <a:endParaRPr/>
                    </a:p>
                  </a:txBody>
                  <a:tcPr marL="91450" marR="91450" marT="45725" marB="45725"/>
                </a:tc>
                <a:tc>
                  <a:txBody>
                    <a:bodyPr/>
                    <a:lstStyle/>
                    <a:p>
                      <a:pPr marL="0" marR="0" lvl="0" indent="0" algn="l" rtl="0">
                        <a:spcBef>
                          <a:spcPts val="0"/>
                        </a:spcBef>
                        <a:spcAft>
                          <a:spcPts val="0"/>
                        </a:spcAft>
                        <a:buNone/>
                      </a:pPr>
                      <a:r>
                        <a:rPr lang="en-US" sz="1800"/>
                        <a:t>Benchmark analysis, related report</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Muntasir Jahid Ayan</a:t>
                      </a:r>
                      <a:endParaRPr/>
                    </a:p>
                  </a:txBody>
                  <a:tcPr marL="91450" marR="91450" marT="45725" marB="45725"/>
                </a:tc>
                <a:tc>
                  <a:txBody>
                    <a:bodyPr/>
                    <a:lstStyle/>
                    <a:p>
                      <a:pPr marL="0" marR="0" lvl="0" indent="0" algn="ctr" rtl="0">
                        <a:spcBef>
                          <a:spcPts val="0"/>
                        </a:spcBef>
                        <a:spcAft>
                          <a:spcPts val="0"/>
                        </a:spcAft>
                        <a:buNone/>
                      </a:pPr>
                      <a:r>
                        <a:rPr lang="en-US" sz="1800"/>
                        <a:t>011201439</a:t>
                      </a:r>
                      <a:endParaRPr/>
                    </a:p>
                  </a:txBody>
                  <a:tcPr marL="91450" marR="91450" marT="45725" marB="45725"/>
                </a:tc>
                <a:tc>
                  <a:txBody>
                    <a:bodyPr/>
                    <a:lstStyle/>
                    <a:p>
                      <a:pPr marL="0" marR="0" lvl="0" indent="0" algn="l" rtl="0">
                        <a:spcBef>
                          <a:spcPts val="0"/>
                        </a:spcBef>
                        <a:spcAft>
                          <a:spcPts val="0"/>
                        </a:spcAft>
                        <a:buNone/>
                      </a:pPr>
                      <a:r>
                        <a:rPr lang="en-US" sz="1800"/>
                        <a:t>Research Paper, Use case diagram, DFD, report partially</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Sanjida Jannat Anannaya</a:t>
                      </a:r>
                      <a:endParaRPr sz="1800"/>
                    </a:p>
                  </a:txBody>
                  <a:tcPr marL="91450" marR="91450" marT="45725" marB="45725"/>
                </a:tc>
                <a:tc>
                  <a:txBody>
                    <a:bodyPr/>
                    <a:lstStyle/>
                    <a:p>
                      <a:pPr marL="0" marR="0" lvl="0" indent="0" algn="ctr" rtl="0">
                        <a:spcBef>
                          <a:spcPts val="0"/>
                        </a:spcBef>
                        <a:spcAft>
                          <a:spcPts val="0"/>
                        </a:spcAft>
                        <a:buNone/>
                      </a:pPr>
                      <a:r>
                        <a:rPr lang="en-US" sz="1800"/>
                        <a:t>011201440</a:t>
                      </a:r>
                      <a:endParaRPr/>
                    </a:p>
                  </a:txBody>
                  <a:tcPr marL="91450" marR="91450" marT="45725" marB="45725"/>
                </a:tc>
                <a:tc>
                  <a:txBody>
                    <a:bodyPr/>
                    <a:lstStyle/>
                    <a:p>
                      <a:pPr marL="0" marR="0" lvl="0" indent="0" algn="l" rtl="0">
                        <a:spcBef>
                          <a:spcPts val="0"/>
                        </a:spcBef>
                        <a:spcAft>
                          <a:spcPts val="0"/>
                        </a:spcAft>
                        <a:buNone/>
                      </a:pPr>
                      <a:r>
                        <a:rPr lang="en-US" sz="1800"/>
                        <a:t>Research Paper, Context diagram, report writing</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Shaw Newaz Aziz</a:t>
                      </a:r>
                      <a:endParaRPr/>
                    </a:p>
                  </a:txBody>
                  <a:tcPr marL="91450" marR="91450" marT="45725" marB="45725"/>
                </a:tc>
                <a:tc>
                  <a:txBody>
                    <a:bodyPr/>
                    <a:lstStyle/>
                    <a:p>
                      <a:pPr marL="0" marR="0" lvl="0" indent="0" algn="ctr" rtl="0">
                        <a:spcBef>
                          <a:spcPts val="0"/>
                        </a:spcBef>
                        <a:spcAft>
                          <a:spcPts val="0"/>
                        </a:spcAft>
                        <a:buNone/>
                      </a:pPr>
                      <a:r>
                        <a:rPr lang="en-US" sz="1800"/>
                        <a:t>011201437</a:t>
                      </a:r>
                      <a:endParaRPr/>
                    </a:p>
                  </a:txBody>
                  <a:tcPr marL="91450" marR="91450" marT="45725" marB="45725"/>
                </a:tc>
                <a:tc>
                  <a:txBody>
                    <a:bodyPr/>
                    <a:lstStyle/>
                    <a:p>
                      <a:pPr marL="0" marR="0" lvl="0" indent="0" algn="l" rtl="0">
                        <a:spcBef>
                          <a:spcPts val="0"/>
                        </a:spcBef>
                        <a:spcAft>
                          <a:spcPts val="0"/>
                        </a:spcAft>
                        <a:buNone/>
                      </a:pPr>
                      <a:r>
                        <a:rPr lang="en-US" sz="1800"/>
                        <a:t>Benchmark Analysis</a:t>
                      </a: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24"/>
          <p:cNvPicPr preferRelativeResize="0"/>
          <p:nvPr/>
        </p:nvPicPr>
        <p:blipFill rotWithShape="1">
          <a:blip r:embed="rId3">
            <a:alphaModFix/>
          </a:blip>
          <a:srcRect/>
          <a:stretch/>
        </p:blipFill>
        <p:spPr>
          <a:xfrm>
            <a:off x="2928818" y="1053618"/>
            <a:ext cx="6334365" cy="4750765"/>
          </a:xfrm>
          <a:prstGeom prst="rect">
            <a:avLst/>
          </a:prstGeom>
          <a:noFill/>
          <a:ln>
            <a:noFill/>
          </a:ln>
        </p:spPr>
      </p:pic>
      <p:sp>
        <p:nvSpPr>
          <p:cNvPr id="276" name="Google Shape;276;p24"/>
          <p:cNvSpPr txBox="1"/>
          <p:nvPr/>
        </p:nvSpPr>
        <p:spPr>
          <a:xfrm>
            <a:off x="5023800" y="1109134"/>
            <a:ext cx="2144400" cy="779725"/>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466">
                <a:solidFill>
                  <a:srgbClr val="4C1130"/>
                </a:solidFill>
                <a:latin typeface="Impact"/>
                <a:ea typeface="Impact"/>
                <a:cs typeface="Impact"/>
                <a:sym typeface="Impact"/>
              </a:rPr>
              <a:t>Thank You</a:t>
            </a:r>
            <a:endParaRPr sz="3466">
              <a:solidFill>
                <a:srgbClr val="4C1130"/>
              </a:solidFill>
              <a:latin typeface="Impact"/>
              <a:ea typeface="Impact"/>
              <a:cs typeface="Impact"/>
              <a:sym typeface="Impact"/>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latin typeface="Twentieth Century"/>
                <a:ea typeface="Twentieth Century"/>
                <a:cs typeface="Twentieth Century"/>
                <a:sym typeface="Twentieth Century"/>
              </a:rPr>
              <a:t>Benchmark Analysis </a:t>
            </a:r>
            <a:r>
              <a:rPr lang="en-US" sz="4000" b="1" i="0">
                <a:solidFill>
                  <a:srgbClr val="00B050"/>
                </a:solidFill>
                <a:latin typeface="Twentieth Century"/>
                <a:ea typeface="Twentieth Century"/>
                <a:cs typeface="Twentieth Century"/>
                <a:sym typeface="Twentieth Century"/>
              </a:rPr>
              <a:t>🗸</a:t>
            </a:r>
            <a:endParaRPr sz="4000">
              <a:solidFill>
                <a:srgbClr val="00B050"/>
              </a:solidFill>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Similar article review </a:t>
            </a:r>
            <a:r>
              <a:rPr lang="en-US" sz="4000" b="1" i="0">
                <a:solidFill>
                  <a:srgbClr val="00B050"/>
                </a:solidFill>
                <a:latin typeface="Twentieth Century"/>
                <a:ea typeface="Twentieth Century"/>
                <a:cs typeface="Twentieth Century"/>
                <a:sym typeface="Twentieth Century"/>
              </a:rPr>
              <a:t>🗸</a:t>
            </a:r>
            <a:endParaRPr sz="4000">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Research paper </a:t>
            </a:r>
            <a:r>
              <a:rPr lang="en-US" sz="4000" b="1" i="0">
                <a:solidFill>
                  <a:srgbClr val="00B050"/>
                </a:solidFill>
                <a:latin typeface="Twentieth Century"/>
                <a:ea typeface="Twentieth Century"/>
                <a:cs typeface="Twentieth Century"/>
                <a:sym typeface="Twentieth Century"/>
              </a:rPr>
              <a:t>🗸</a:t>
            </a:r>
            <a:endParaRPr sz="4000">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Similar organization visit   </a:t>
            </a:r>
            <a:r>
              <a:rPr lang="en-US" sz="4000" b="0" i="0">
                <a:solidFill>
                  <a:srgbClr val="FF0000"/>
                </a:solidFill>
                <a:latin typeface="Twentieth Century"/>
                <a:ea typeface="Twentieth Century"/>
                <a:cs typeface="Twentieth Century"/>
                <a:sym typeface="Twentieth Century"/>
              </a:rPr>
              <a:t>✘</a:t>
            </a:r>
            <a:endParaRPr sz="4000">
              <a:solidFill>
                <a:srgbClr val="FF0000"/>
              </a:solidFill>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Survey </a:t>
            </a:r>
            <a:r>
              <a:rPr lang="en-US" sz="4000" b="1" i="0">
                <a:solidFill>
                  <a:srgbClr val="00B050"/>
                </a:solidFill>
                <a:latin typeface="Twentieth Century"/>
                <a:ea typeface="Twentieth Century"/>
                <a:cs typeface="Twentieth Century"/>
                <a:sym typeface="Twentieth Century"/>
              </a:rPr>
              <a:t>🗸</a:t>
            </a:r>
            <a:endParaRPr sz="4000">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Interview </a:t>
            </a:r>
            <a:r>
              <a:rPr lang="en-US" sz="4000" b="0" i="0">
                <a:solidFill>
                  <a:srgbClr val="FF0000"/>
                </a:solidFill>
                <a:latin typeface="Twentieth Century"/>
                <a:ea typeface="Twentieth Century"/>
                <a:cs typeface="Twentieth Century"/>
                <a:sym typeface="Twentieth Century"/>
              </a:rPr>
              <a:t>✘</a:t>
            </a:r>
            <a:endParaRPr sz="4000">
              <a:latin typeface="Twentieth Century"/>
              <a:ea typeface="Twentieth Century"/>
              <a:cs typeface="Twentieth Century"/>
              <a:sym typeface="Twentieth Century"/>
            </a:endParaRPr>
          </a:p>
          <a:p>
            <a:pPr marL="228600" lvl="0" indent="-228600" algn="l" rtl="0">
              <a:lnSpc>
                <a:spcPct val="90000"/>
              </a:lnSpc>
              <a:spcBef>
                <a:spcPts val="1000"/>
              </a:spcBef>
              <a:spcAft>
                <a:spcPts val="0"/>
              </a:spcAft>
              <a:buClr>
                <a:schemeClr val="dk1"/>
              </a:buClr>
              <a:buSzPts val="2800"/>
              <a:buChar char="•"/>
            </a:pPr>
            <a:r>
              <a:rPr lang="en-US">
                <a:latin typeface="Twentieth Century"/>
                <a:ea typeface="Twentieth Century"/>
                <a:cs typeface="Twentieth Century"/>
                <a:sym typeface="Twentieth Century"/>
              </a:rPr>
              <a:t>JAD meeting ---(N/A)    </a:t>
            </a:r>
            <a:r>
              <a:rPr lang="en-US" sz="4000" b="0" i="0">
                <a:solidFill>
                  <a:srgbClr val="FF0000"/>
                </a:solidFill>
                <a:latin typeface="Twentieth Century"/>
                <a:ea typeface="Twentieth Century"/>
                <a:cs typeface="Twentieth Century"/>
                <a:sym typeface="Twentieth Century"/>
              </a:rPr>
              <a:t>✘</a:t>
            </a:r>
            <a:endParaRPr sz="4000">
              <a:solidFill>
                <a:srgbClr val="FF0000"/>
              </a:solidFill>
              <a:latin typeface="Twentieth Century"/>
              <a:ea typeface="Twentieth Century"/>
              <a:cs typeface="Twentieth Century"/>
              <a:sym typeface="Twentieth Century"/>
            </a:endParaRPr>
          </a:p>
        </p:txBody>
      </p:sp>
      <p:sp>
        <p:nvSpPr>
          <p:cNvPr id="107" name="Google Shape;107;p3"/>
          <p:cNvSpPr txBox="1"/>
          <p:nvPr/>
        </p:nvSpPr>
        <p:spPr>
          <a:xfrm>
            <a:off x="651803" y="884716"/>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wentieth Century"/>
                <a:ea typeface="Twentieth Century"/>
                <a:cs typeface="Twentieth Century"/>
                <a:sym typeface="Twentieth Century"/>
              </a:rPr>
              <a:t>Information Gathering:</a:t>
            </a:r>
            <a:endParaRPr sz="2800" u="sng">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p:nvPr/>
        </p:nvSpPr>
        <p:spPr>
          <a:xfrm>
            <a:off x="855407" y="1283109"/>
            <a:ext cx="761016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wentieth Century"/>
                <a:ea typeface="Twentieth Century"/>
                <a:cs typeface="Twentieth Century"/>
                <a:sym typeface="Twentieth Century"/>
              </a:rPr>
              <a:t>Research Papers </a:t>
            </a:r>
            <a:r>
              <a:rPr lang="en-US" sz="2800" u="sng">
                <a:solidFill>
                  <a:schemeClr val="dk1"/>
                </a:solidFill>
                <a:latin typeface="Twentieth Century"/>
                <a:ea typeface="Twentieth Century"/>
                <a:cs typeface="Twentieth Century"/>
                <a:sym typeface="Twentieth Century"/>
              </a:rPr>
              <a:t>Reviewed</a:t>
            </a:r>
            <a:r>
              <a:rPr lang="en-US" sz="2800">
                <a:solidFill>
                  <a:schemeClr val="dk1"/>
                </a:solidFill>
                <a:latin typeface="Twentieth Century"/>
                <a:ea typeface="Twentieth Century"/>
                <a:cs typeface="Twentieth Century"/>
                <a:sym typeface="Twentieth Century"/>
              </a:rPr>
              <a:t>:</a:t>
            </a:r>
            <a:endParaRPr/>
          </a:p>
        </p:txBody>
      </p:sp>
      <p:pic>
        <p:nvPicPr>
          <p:cNvPr id="113" name="Google Shape;113;p4"/>
          <p:cNvPicPr preferRelativeResize="0"/>
          <p:nvPr/>
        </p:nvPicPr>
        <p:blipFill rotWithShape="1">
          <a:blip r:embed="rId3">
            <a:alphaModFix/>
          </a:blip>
          <a:srcRect/>
          <a:stretch/>
        </p:blipFill>
        <p:spPr>
          <a:xfrm>
            <a:off x="7088345" y="1806329"/>
            <a:ext cx="4667901" cy="3705742"/>
          </a:xfrm>
          <a:prstGeom prst="rect">
            <a:avLst/>
          </a:prstGeom>
          <a:noFill/>
          <a:ln>
            <a:noFill/>
          </a:ln>
        </p:spPr>
      </p:pic>
      <p:pic>
        <p:nvPicPr>
          <p:cNvPr id="114" name="Google Shape;114;p4"/>
          <p:cNvPicPr preferRelativeResize="0"/>
          <p:nvPr/>
        </p:nvPicPr>
        <p:blipFill rotWithShape="1">
          <a:blip r:embed="rId4">
            <a:alphaModFix/>
          </a:blip>
          <a:srcRect/>
          <a:stretch/>
        </p:blipFill>
        <p:spPr>
          <a:xfrm>
            <a:off x="625708" y="1817944"/>
            <a:ext cx="6282900" cy="27617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p:nvPr/>
        </p:nvSpPr>
        <p:spPr>
          <a:xfrm>
            <a:off x="895164" y="596348"/>
            <a:ext cx="761016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Twentieth Century"/>
                <a:ea typeface="Twentieth Century"/>
                <a:cs typeface="Twentieth Century"/>
                <a:sym typeface="Twentieth Century"/>
              </a:rPr>
              <a:t>Research Papers </a:t>
            </a:r>
            <a:r>
              <a:rPr lang="en-US" sz="2800" u="sng">
                <a:solidFill>
                  <a:schemeClr val="dk1"/>
                </a:solidFill>
                <a:latin typeface="Twentieth Century"/>
                <a:ea typeface="Twentieth Century"/>
                <a:cs typeface="Twentieth Century"/>
                <a:sym typeface="Twentieth Century"/>
              </a:rPr>
              <a:t>Reviewed</a:t>
            </a:r>
            <a:r>
              <a:rPr lang="en-US" sz="2800">
                <a:solidFill>
                  <a:schemeClr val="dk1"/>
                </a:solidFill>
                <a:latin typeface="Twentieth Century"/>
                <a:ea typeface="Twentieth Century"/>
                <a:cs typeface="Twentieth Century"/>
                <a:sym typeface="Twentieth Century"/>
              </a:rPr>
              <a:t>:</a:t>
            </a:r>
            <a:endParaRPr/>
          </a:p>
        </p:txBody>
      </p:sp>
      <p:pic>
        <p:nvPicPr>
          <p:cNvPr id="120" name="Google Shape;120;p5"/>
          <p:cNvPicPr preferRelativeResize="0"/>
          <p:nvPr/>
        </p:nvPicPr>
        <p:blipFill rotWithShape="1">
          <a:blip r:embed="rId3">
            <a:alphaModFix/>
          </a:blip>
          <a:srcRect/>
          <a:stretch/>
        </p:blipFill>
        <p:spPr>
          <a:xfrm>
            <a:off x="895164" y="1325758"/>
            <a:ext cx="4551479" cy="2823775"/>
          </a:xfrm>
          <a:prstGeom prst="rect">
            <a:avLst/>
          </a:prstGeom>
          <a:noFill/>
          <a:ln>
            <a:noFill/>
          </a:ln>
        </p:spPr>
      </p:pic>
      <p:pic>
        <p:nvPicPr>
          <p:cNvPr id="121" name="Google Shape;121;p5"/>
          <p:cNvPicPr preferRelativeResize="0"/>
          <p:nvPr/>
        </p:nvPicPr>
        <p:blipFill rotWithShape="1">
          <a:blip r:embed="rId4">
            <a:alphaModFix/>
          </a:blip>
          <a:srcRect/>
          <a:stretch/>
        </p:blipFill>
        <p:spPr>
          <a:xfrm>
            <a:off x="5340466" y="1119568"/>
            <a:ext cx="5956370" cy="51081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Shape 125"/>
        <p:cNvGrpSpPr/>
        <p:nvPr/>
      </p:nvGrpSpPr>
      <p:grpSpPr>
        <a:xfrm>
          <a:off x="0" y="0"/>
          <a:ext cx="0" cy="0"/>
          <a:chOff x="0" y="0"/>
          <a:chExt cx="0" cy="0"/>
        </a:xfrm>
      </p:grpSpPr>
      <p:sp>
        <p:nvSpPr>
          <p:cNvPr id="126" name="Google Shape;126;p6"/>
          <p:cNvSpPr txBox="1"/>
          <p:nvPr/>
        </p:nvSpPr>
        <p:spPr>
          <a:xfrm>
            <a:off x="815926" y="1097282"/>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rgbClr val="3F3F3F"/>
                </a:solidFill>
                <a:latin typeface="Twentieth Century"/>
                <a:ea typeface="Twentieth Century"/>
                <a:cs typeface="Twentieth Century"/>
                <a:sym typeface="Twentieth Century"/>
              </a:rPr>
              <a:t>BenchMark Analysis </a:t>
            </a:r>
            <a:r>
              <a:rPr lang="en-US" sz="2800" u="sng">
                <a:solidFill>
                  <a:srgbClr val="3F3F3F"/>
                </a:solidFill>
                <a:latin typeface="Twentieth Century"/>
                <a:ea typeface="Twentieth Century"/>
                <a:cs typeface="Twentieth Century"/>
                <a:sym typeface="Twentieth Century"/>
              </a:rPr>
              <a:t>: Similar Website/ App according to our project.</a:t>
            </a:r>
            <a:endParaRPr/>
          </a:p>
        </p:txBody>
      </p:sp>
      <p:pic>
        <p:nvPicPr>
          <p:cNvPr id="127" name="Google Shape;127;p6"/>
          <p:cNvPicPr preferRelativeResize="0"/>
          <p:nvPr/>
        </p:nvPicPr>
        <p:blipFill rotWithShape="1">
          <a:blip r:embed="rId3">
            <a:alphaModFix/>
          </a:blip>
          <a:srcRect/>
          <a:stretch/>
        </p:blipFill>
        <p:spPr>
          <a:xfrm>
            <a:off x="661180" y="2318215"/>
            <a:ext cx="1969477" cy="1110785"/>
          </a:xfrm>
          <a:prstGeom prst="rect">
            <a:avLst/>
          </a:prstGeom>
          <a:noFill/>
          <a:ln>
            <a:noFill/>
          </a:ln>
        </p:spPr>
      </p:pic>
      <p:pic>
        <p:nvPicPr>
          <p:cNvPr id="128" name="Google Shape;128;p6"/>
          <p:cNvPicPr preferRelativeResize="0"/>
          <p:nvPr/>
        </p:nvPicPr>
        <p:blipFill rotWithShape="1">
          <a:blip r:embed="rId4">
            <a:alphaModFix/>
          </a:blip>
          <a:srcRect/>
          <a:stretch/>
        </p:blipFill>
        <p:spPr>
          <a:xfrm>
            <a:off x="4246141" y="2339345"/>
            <a:ext cx="2700997" cy="961339"/>
          </a:xfrm>
          <a:prstGeom prst="rect">
            <a:avLst/>
          </a:prstGeom>
          <a:noFill/>
          <a:ln>
            <a:noFill/>
          </a:ln>
        </p:spPr>
      </p:pic>
      <p:pic>
        <p:nvPicPr>
          <p:cNvPr id="129" name="Google Shape;129;p6"/>
          <p:cNvPicPr preferRelativeResize="0"/>
          <p:nvPr/>
        </p:nvPicPr>
        <p:blipFill rotWithShape="1">
          <a:blip r:embed="rId5">
            <a:alphaModFix/>
          </a:blip>
          <a:srcRect/>
          <a:stretch/>
        </p:blipFill>
        <p:spPr>
          <a:xfrm>
            <a:off x="8285870" y="2632023"/>
            <a:ext cx="2700997" cy="453683"/>
          </a:xfrm>
          <a:prstGeom prst="rect">
            <a:avLst/>
          </a:prstGeom>
          <a:noFill/>
          <a:ln>
            <a:noFill/>
          </a:ln>
        </p:spPr>
      </p:pic>
      <p:pic>
        <p:nvPicPr>
          <p:cNvPr id="130" name="Google Shape;130;p6"/>
          <p:cNvPicPr preferRelativeResize="0"/>
          <p:nvPr/>
        </p:nvPicPr>
        <p:blipFill rotWithShape="1">
          <a:blip r:embed="rId6">
            <a:alphaModFix/>
          </a:blip>
          <a:srcRect/>
          <a:stretch/>
        </p:blipFill>
        <p:spPr>
          <a:xfrm>
            <a:off x="661180" y="4159795"/>
            <a:ext cx="2475401" cy="796109"/>
          </a:xfrm>
          <a:prstGeom prst="rect">
            <a:avLst/>
          </a:prstGeom>
          <a:noFill/>
          <a:ln>
            <a:noFill/>
          </a:ln>
        </p:spPr>
      </p:pic>
      <p:pic>
        <p:nvPicPr>
          <p:cNvPr id="131" name="Google Shape;131;p6"/>
          <p:cNvPicPr preferRelativeResize="0"/>
          <p:nvPr/>
        </p:nvPicPr>
        <p:blipFill rotWithShape="1">
          <a:blip r:embed="rId7">
            <a:alphaModFix/>
          </a:blip>
          <a:srcRect/>
          <a:stretch/>
        </p:blipFill>
        <p:spPr>
          <a:xfrm>
            <a:off x="4274277" y="3973309"/>
            <a:ext cx="2672861" cy="982595"/>
          </a:xfrm>
          <a:prstGeom prst="rect">
            <a:avLst/>
          </a:prstGeom>
          <a:noFill/>
          <a:ln>
            <a:noFill/>
          </a:ln>
        </p:spPr>
      </p:pic>
      <p:pic>
        <p:nvPicPr>
          <p:cNvPr id="132" name="Google Shape;132;p6"/>
          <p:cNvPicPr preferRelativeResize="0"/>
          <p:nvPr/>
        </p:nvPicPr>
        <p:blipFill rotWithShape="1">
          <a:blip r:embed="rId8">
            <a:alphaModFix/>
          </a:blip>
          <a:srcRect/>
          <a:stretch/>
        </p:blipFill>
        <p:spPr>
          <a:xfrm>
            <a:off x="8849758" y="3680474"/>
            <a:ext cx="1573219" cy="15682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p:nvPr/>
        </p:nvSpPr>
        <p:spPr>
          <a:xfrm>
            <a:off x="815926" y="1097282"/>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Twentieth Century"/>
              <a:buNone/>
            </a:pPr>
            <a:r>
              <a:rPr lang="en-US" sz="2800" b="1" u="sng">
                <a:solidFill>
                  <a:srgbClr val="3F3F3F"/>
                </a:solidFill>
                <a:latin typeface="Twentieth Century"/>
                <a:ea typeface="Twentieth Century"/>
                <a:cs typeface="Twentieth Century"/>
                <a:sym typeface="Twentieth Century"/>
              </a:rPr>
              <a:t>BenchMark Analysis </a:t>
            </a:r>
            <a:r>
              <a:rPr lang="en-US" sz="2800" u="sng">
                <a:solidFill>
                  <a:srgbClr val="3F3F3F"/>
                </a:solidFill>
                <a:latin typeface="Twentieth Century"/>
                <a:ea typeface="Twentieth Century"/>
                <a:cs typeface="Twentieth Century"/>
                <a:sym typeface="Twentieth Century"/>
              </a:rPr>
              <a:t>: Similar Website/ App according to our project.</a:t>
            </a:r>
            <a:endParaRPr sz="1800">
              <a:solidFill>
                <a:schemeClr val="dk1"/>
              </a:solidFill>
              <a:latin typeface="Calibri"/>
              <a:ea typeface="Calibri"/>
              <a:cs typeface="Calibri"/>
              <a:sym typeface="Calibri"/>
            </a:endParaRPr>
          </a:p>
        </p:txBody>
      </p:sp>
      <p:pic>
        <p:nvPicPr>
          <p:cNvPr id="138" name="Google Shape;138;p7"/>
          <p:cNvPicPr preferRelativeResize="0"/>
          <p:nvPr/>
        </p:nvPicPr>
        <p:blipFill rotWithShape="1">
          <a:blip r:embed="rId3">
            <a:alphaModFix/>
          </a:blip>
          <a:srcRect/>
          <a:stretch/>
        </p:blipFill>
        <p:spPr>
          <a:xfrm>
            <a:off x="815926" y="1785349"/>
            <a:ext cx="2475401" cy="796109"/>
          </a:xfrm>
          <a:prstGeom prst="rect">
            <a:avLst/>
          </a:prstGeom>
          <a:noFill/>
          <a:ln>
            <a:noFill/>
          </a:ln>
        </p:spPr>
      </p:pic>
      <p:sp>
        <p:nvSpPr>
          <p:cNvPr id="139" name="Google Shape;139;p7"/>
          <p:cNvSpPr txBox="1"/>
          <p:nvPr/>
        </p:nvSpPr>
        <p:spPr>
          <a:xfrm>
            <a:off x="1448356" y="3163780"/>
            <a:ext cx="9674400" cy="1477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Tour suggestion</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Bus ticket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Hotel book</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262626"/>
              </a:buClr>
              <a:buSzPts val="1800"/>
              <a:buFont typeface="Arial"/>
              <a:buChar char="•"/>
            </a:pPr>
            <a:r>
              <a:rPr lang="en-US" sz="1800">
                <a:solidFill>
                  <a:srgbClr val="262626"/>
                </a:solidFill>
                <a:latin typeface="Twentieth Century"/>
                <a:ea typeface="Twentieth Century"/>
                <a:cs typeface="Twentieth Century"/>
                <a:sym typeface="Twentieth Century"/>
              </a:rPr>
              <a:t>Travel package recommendation</a:t>
            </a:r>
            <a:endParaRPr sz="1400">
              <a:solidFill>
                <a:srgbClr val="262626"/>
              </a:solidFill>
              <a:latin typeface="Twentieth Century"/>
              <a:ea typeface="Twentieth Century"/>
              <a:cs typeface="Twentieth Century"/>
              <a:sym typeface="Twentieth Century"/>
            </a:endParaRPr>
          </a:p>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0" name="Google Shape;140;p7"/>
          <p:cNvSpPr txBox="1"/>
          <p:nvPr/>
        </p:nvSpPr>
        <p:spPr>
          <a:xfrm>
            <a:off x="1069145" y="4469574"/>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Limitations:</a:t>
            </a:r>
            <a:endParaRPr sz="1800">
              <a:solidFill>
                <a:schemeClr val="dk1"/>
              </a:solidFill>
              <a:latin typeface="Calibri"/>
              <a:ea typeface="Calibri"/>
              <a:cs typeface="Calibri"/>
              <a:sym typeface="Calibri"/>
            </a:endParaRPr>
          </a:p>
        </p:txBody>
      </p:sp>
      <p:sp>
        <p:nvSpPr>
          <p:cNvPr id="141" name="Google Shape;141;p7"/>
          <p:cNvSpPr txBox="1"/>
          <p:nvPr/>
        </p:nvSpPr>
        <p:spPr>
          <a:xfrm>
            <a:off x="1221545" y="2738833"/>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Similarities:</a:t>
            </a:r>
            <a:endParaRPr sz="1800">
              <a:solidFill>
                <a:schemeClr val="dk1"/>
              </a:solidFill>
              <a:latin typeface="Calibri"/>
              <a:ea typeface="Calibri"/>
              <a:cs typeface="Calibri"/>
              <a:sym typeface="Calibri"/>
            </a:endParaRPr>
          </a:p>
        </p:txBody>
      </p:sp>
      <p:sp>
        <p:nvSpPr>
          <p:cNvPr id="142" name="Google Shape;142;p7"/>
          <p:cNvSpPr txBox="1"/>
          <p:nvPr/>
        </p:nvSpPr>
        <p:spPr>
          <a:xfrm>
            <a:off x="1448356" y="4970549"/>
            <a:ext cx="9674499"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Weather info</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Free time utilization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Chat bot</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p:nvPr/>
        </p:nvSpPr>
        <p:spPr>
          <a:xfrm>
            <a:off x="815926" y="1097282"/>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Twentieth Century"/>
              <a:buNone/>
            </a:pPr>
            <a:r>
              <a:rPr lang="en-US" sz="2800" b="1" u="sng">
                <a:solidFill>
                  <a:srgbClr val="3F3F3F"/>
                </a:solidFill>
                <a:latin typeface="Twentieth Century"/>
                <a:ea typeface="Twentieth Century"/>
                <a:cs typeface="Twentieth Century"/>
                <a:sym typeface="Twentieth Century"/>
              </a:rPr>
              <a:t>BenchMark Analysis </a:t>
            </a:r>
            <a:r>
              <a:rPr lang="en-US" sz="2800" u="sng">
                <a:solidFill>
                  <a:srgbClr val="3F3F3F"/>
                </a:solidFill>
                <a:latin typeface="Twentieth Century"/>
                <a:ea typeface="Twentieth Century"/>
                <a:cs typeface="Twentieth Century"/>
                <a:sym typeface="Twentieth Century"/>
              </a:rPr>
              <a:t>: Similar Website/ App according to our project.</a:t>
            </a:r>
            <a:endParaRPr sz="1800">
              <a:solidFill>
                <a:schemeClr val="dk1"/>
              </a:solidFill>
              <a:latin typeface="Calibri"/>
              <a:ea typeface="Calibri"/>
              <a:cs typeface="Calibri"/>
              <a:sym typeface="Calibri"/>
            </a:endParaRPr>
          </a:p>
        </p:txBody>
      </p:sp>
      <p:pic>
        <p:nvPicPr>
          <p:cNvPr id="148" name="Google Shape;148;p8"/>
          <p:cNvPicPr preferRelativeResize="0"/>
          <p:nvPr/>
        </p:nvPicPr>
        <p:blipFill rotWithShape="1">
          <a:blip r:embed="rId3">
            <a:alphaModFix/>
          </a:blip>
          <a:srcRect/>
          <a:stretch/>
        </p:blipFill>
        <p:spPr>
          <a:xfrm>
            <a:off x="815926" y="1620502"/>
            <a:ext cx="2672861" cy="982595"/>
          </a:xfrm>
          <a:prstGeom prst="rect">
            <a:avLst/>
          </a:prstGeom>
          <a:noFill/>
          <a:ln>
            <a:noFill/>
          </a:ln>
        </p:spPr>
      </p:pic>
      <p:sp>
        <p:nvSpPr>
          <p:cNvPr id="149" name="Google Shape;149;p8"/>
          <p:cNvSpPr txBox="1"/>
          <p:nvPr/>
        </p:nvSpPr>
        <p:spPr>
          <a:xfrm>
            <a:off x="1448356" y="3163780"/>
            <a:ext cx="9674400" cy="1477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Tour suggestion</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Bus ticket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Hotel book</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262626"/>
              </a:buClr>
              <a:buSzPts val="1800"/>
              <a:buFont typeface="Arial"/>
              <a:buChar char="•"/>
            </a:pPr>
            <a:r>
              <a:rPr lang="en-US" sz="1800">
                <a:solidFill>
                  <a:srgbClr val="262626"/>
                </a:solidFill>
                <a:latin typeface="Twentieth Century"/>
                <a:ea typeface="Twentieth Century"/>
                <a:cs typeface="Twentieth Century"/>
                <a:sym typeface="Twentieth Century"/>
              </a:rPr>
              <a:t>Travel package recommendation</a:t>
            </a:r>
            <a:endParaRPr sz="1400">
              <a:solidFill>
                <a:srgbClr val="262626"/>
              </a:solidFill>
              <a:latin typeface="Twentieth Century"/>
              <a:ea typeface="Twentieth Century"/>
              <a:cs typeface="Twentieth Century"/>
              <a:sym typeface="Twentieth Century"/>
            </a:endParaRPr>
          </a:p>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 name="Google Shape;150;p8"/>
          <p:cNvSpPr txBox="1"/>
          <p:nvPr/>
        </p:nvSpPr>
        <p:spPr>
          <a:xfrm>
            <a:off x="1069145" y="4469574"/>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Limitations:</a:t>
            </a:r>
            <a:endParaRPr sz="1800">
              <a:solidFill>
                <a:schemeClr val="dk1"/>
              </a:solidFill>
              <a:latin typeface="Calibri"/>
              <a:ea typeface="Calibri"/>
              <a:cs typeface="Calibri"/>
              <a:sym typeface="Calibri"/>
            </a:endParaRPr>
          </a:p>
        </p:txBody>
      </p:sp>
      <p:sp>
        <p:nvSpPr>
          <p:cNvPr id="151" name="Google Shape;151;p8"/>
          <p:cNvSpPr txBox="1"/>
          <p:nvPr/>
        </p:nvSpPr>
        <p:spPr>
          <a:xfrm>
            <a:off x="1221545" y="2738833"/>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Similarities:</a:t>
            </a:r>
            <a:endParaRPr sz="1800">
              <a:solidFill>
                <a:schemeClr val="dk1"/>
              </a:solidFill>
              <a:latin typeface="Calibri"/>
              <a:ea typeface="Calibri"/>
              <a:cs typeface="Calibri"/>
              <a:sym typeface="Calibri"/>
            </a:endParaRPr>
          </a:p>
        </p:txBody>
      </p:sp>
      <p:sp>
        <p:nvSpPr>
          <p:cNvPr id="152" name="Google Shape;152;p8"/>
          <p:cNvSpPr txBox="1"/>
          <p:nvPr/>
        </p:nvSpPr>
        <p:spPr>
          <a:xfrm>
            <a:off x="1448356" y="4970549"/>
            <a:ext cx="9674400" cy="1200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Weather info</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Free time utilization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Chat bot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Blog</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p:nvPr/>
        </p:nvSpPr>
        <p:spPr>
          <a:xfrm>
            <a:off x="815926" y="1097282"/>
            <a:ext cx="108883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Twentieth Century"/>
              <a:buNone/>
            </a:pPr>
            <a:r>
              <a:rPr lang="en-US" sz="2800" b="1" u="sng">
                <a:solidFill>
                  <a:srgbClr val="3F3F3F"/>
                </a:solidFill>
                <a:latin typeface="Twentieth Century"/>
                <a:ea typeface="Twentieth Century"/>
                <a:cs typeface="Twentieth Century"/>
                <a:sym typeface="Twentieth Century"/>
              </a:rPr>
              <a:t>BenchMark Analysis </a:t>
            </a:r>
            <a:r>
              <a:rPr lang="en-US" sz="2800" u="sng">
                <a:solidFill>
                  <a:srgbClr val="3F3F3F"/>
                </a:solidFill>
                <a:latin typeface="Twentieth Century"/>
                <a:ea typeface="Twentieth Century"/>
                <a:cs typeface="Twentieth Century"/>
                <a:sym typeface="Twentieth Century"/>
              </a:rPr>
              <a:t>: Similar Website/ App according to our project.</a:t>
            </a:r>
            <a:endParaRPr sz="1800">
              <a:solidFill>
                <a:schemeClr val="dk1"/>
              </a:solidFill>
              <a:latin typeface="Calibri"/>
              <a:ea typeface="Calibri"/>
              <a:cs typeface="Calibri"/>
              <a:sym typeface="Calibri"/>
            </a:endParaRPr>
          </a:p>
        </p:txBody>
      </p:sp>
      <p:pic>
        <p:nvPicPr>
          <p:cNvPr id="158" name="Google Shape;158;p9"/>
          <p:cNvPicPr preferRelativeResize="0"/>
          <p:nvPr/>
        </p:nvPicPr>
        <p:blipFill rotWithShape="1">
          <a:blip r:embed="rId3">
            <a:alphaModFix/>
          </a:blip>
          <a:srcRect/>
          <a:stretch/>
        </p:blipFill>
        <p:spPr>
          <a:xfrm>
            <a:off x="815926" y="2035853"/>
            <a:ext cx="2700997" cy="453683"/>
          </a:xfrm>
          <a:prstGeom prst="rect">
            <a:avLst/>
          </a:prstGeom>
          <a:noFill/>
          <a:ln>
            <a:noFill/>
          </a:ln>
        </p:spPr>
      </p:pic>
      <p:sp>
        <p:nvSpPr>
          <p:cNvPr id="159" name="Google Shape;159;p9"/>
          <p:cNvSpPr txBox="1"/>
          <p:nvPr/>
        </p:nvSpPr>
        <p:spPr>
          <a:xfrm>
            <a:off x="1448356" y="3163780"/>
            <a:ext cx="9674400" cy="1477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Tour suggestion</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Bus ticket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Hotel book</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262626"/>
              </a:buClr>
              <a:buSzPts val="1800"/>
              <a:buFont typeface="Arial"/>
              <a:buChar char="•"/>
            </a:pPr>
            <a:r>
              <a:rPr lang="en-US" sz="1800">
                <a:solidFill>
                  <a:srgbClr val="262626"/>
                </a:solidFill>
                <a:latin typeface="Twentieth Century"/>
                <a:ea typeface="Twentieth Century"/>
                <a:cs typeface="Twentieth Century"/>
                <a:sym typeface="Twentieth Century"/>
              </a:rPr>
              <a:t>Travel package recommendation</a:t>
            </a:r>
            <a:endParaRPr sz="1400">
              <a:solidFill>
                <a:srgbClr val="262626"/>
              </a:solidFill>
              <a:latin typeface="Twentieth Century"/>
              <a:ea typeface="Twentieth Century"/>
              <a:cs typeface="Twentieth Century"/>
              <a:sym typeface="Twentieth Century"/>
            </a:endParaRPr>
          </a:p>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0" name="Google Shape;160;p9"/>
          <p:cNvSpPr txBox="1"/>
          <p:nvPr/>
        </p:nvSpPr>
        <p:spPr>
          <a:xfrm>
            <a:off x="1069145" y="4469574"/>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Limitations:</a:t>
            </a:r>
            <a:endParaRPr sz="1800">
              <a:solidFill>
                <a:schemeClr val="dk1"/>
              </a:solidFill>
              <a:latin typeface="Calibri"/>
              <a:ea typeface="Calibri"/>
              <a:cs typeface="Calibri"/>
              <a:sym typeface="Calibri"/>
            </a:endParaRPr>
          </a:p>
        </p:txBody>
      </p:sp>
      <p:sp>
        <p:nvSpPr>
          <p:cNvPr id="161" name="Google Shape;161;p9"/>
          <p:cNvSpPr txBox="1"/>
          <p:nvPr/>
        </p:nvSpPr>
        <p:spPr>
          <a:xfrm>
            <a:off x="1221545" y="2738833"/>
            <a:ext cx="27854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wentieth Century"/>
              <a:buNone/>
            </a:pPr>
            <a:r>
              <a:rPr lang="en-US" sz="2800" b="1" u="sng">
                <a:solidFill>
                  <a:schemeClr val="dk1"/>
                </a:solidFill>
                <a:latin typeface="Twentieth Century"/>
                <a:ea typeface="Twentieth Century"/>
                <a:cs typeface="Twentieth Century"/>
                <a:sym typeface="Twentieth Century"/>
              </a:rPr>
              <a:t>Similarities:</a:t>
            </a:r>
            <a:endParaRPr sz="1800">
              <a:solidFill>
                <a:schemeClr val="dk1"/>
              </a:solidFill>
              <a:latin typeface="Calibri"/>
              <a:ea typeface="Calibri"/>
              <a:cs typeface="Calibri"/>
              <a:sym typeface="Calibri"/>
            </a:endParaRPr>
          </a:p>
        </p:txBody>
      </p:sp>
      <p:sp>
        <p:nvSpPr>
          <p:cNvPr id="162" name="Google Shape;162;p9"/>
          <p:cNvSpPr txBox="1"/>
          <p:nvPr/>
        </p:nvSpPr>
        <p:spPr>
          <a:xfrm>
            <a:off x="1448356" y="4970549"/>
            <a:ext cx="9674400" cy="1200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Weather info</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Free time utilization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Chat bot</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Blog</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683</Words>
  <Application>Microsoft Office PowerPoint</Application>
  <PresentationFormat>Widescreen</PresentationFormat>
  <Paragraphs>186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Rounded</vt:lpstr>
      <vt:lpstr>Calibri</vt:lpstr>
      <vt:lpstr>Impact</vt:lpstr>
      <vt:lpstr>Twentieth Century</vt:lpstr>
      <vt:lpstr>Office Theme</vt:lpstr>
      <vt:lpstr>PowerPoint Presentation</vt:lpstr>
      <vt:lpstr>Tour Planner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GAP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Members:</vt:lpstr>
      <vt:lpstr>Group Members Contribution: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shah Newaz</cp:lastModifiedBy>
  <cp:revision>1</cp:revision>
  <dcterms:modified xsi:type="dcterms:W3CDTF">2022-11-15T04:10:58Z</dcterms:modified>
</cp:coreProperties>
</file>